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63" r:id="rId3"/>
    <p:sldId id="266" r:id="rId4"/>
    <p:sldId id="267" r:id="rId5"/>
    <p:sldId id="268" r:id="rId6"/>
    <p:sldId id="269" r:id="rId7"/>
    <p:sldId id="270" r:id="rId8"/>
    <p:sldId id="272" r:id="rId9"/>
    <p:sldId id="277" r:id="rId10"/>
    <p:sldId id="274" r:id="rId11"/>
    <p:sldId id="275" r:id="rId12"/>
    <p:sldId id="271" r:id="rId13"/>
    <p:sldId id="278" r:id="rId14"/>
    <p:sldId id="280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0328498-C418-44D3-A4CC-F266F5A16E6F}">
          <p14:sldIdLst>
            <p14:sldId id="263"/>
            <p14:sldId id="266"/>
            <p14:sldId id="267"/>
            <p14:sldId id="268"/>
            <p14:sldId id="269"/>
            <p14:sldId id="270"/>
            <p14:sldId id="272"/>
            <p14:sldId id="277"/>
            <p14:sldId id="274"/>
            <p14:sldId id="275"/>
            <p14:sldId id="271"/>
            <p14:sldId id="278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Abschnitt ohne Titel" id="{5776753B-2DC1-4CAE-A218-E5C780199F7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118" d="100"/>
          <a:sy n="118" d="100"/>
        </p:scale>
        <p:origin x="-2304" y="-96"/>
      </p:cViewPr>
      <p:guideLst>
        <p:guide orient="horz" pos="3811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4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4002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1" y="1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8457B-2346-4DDF-9769-CE9F16C6EEDA}" type="datetimeFigureOut">
              <a:rPr lang="de-DE" smtClean="0"/>
              <a:t>19.12.2011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hgfhfghfd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1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C814E-218C-4948-B61E-38DA16BAC1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447039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1" y="1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1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r>
              <a:rPr lang="en-GB" smtClean="0"/>
              <a:t>hgfhfghfd</a:t>
            </a: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1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Hello</a:t>
            </a:r>
            <a:r>
              <a:rPr lang="de-DE" dirty="0" smtClean="0"/>
              <a:t> </a:t>
            </a:r>
            <a:r>
              <a:rPr lang="de-DE" dirty="0" err="1" smtClean="0"/>
              <a:t>everybody</a:t>
            </a:r>
            <a:r>
              <a:rPr lang="de-DE" dirty="0" smtClean="0"/>
              <a:t>….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on a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monitor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</a:t>
            </a:r>
            <a:r>
              <a:rPr lang="de-DE" dirty="0" err="1" smtClean="0"/>
              <a:t>behind</a:t>
            </a:r>
            <a:r>
              <a:rPr lang="de-DE" dirty="0" smtClean="0"/>
              <a:t> BC2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Work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Jonas Breunlin, Bernd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Jonas </a:t>
            </a:r>
            <a:r>
              <a:rPr lang="de-DE" dirty="0" err="1" smtClean="0"/>
              <a:t>wrote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diploma</a:t>
            </a:r>
            <a:r>
              <a:rPr lang="de-DE" dirty="0" smtClean="0"/>
              <a:t> </a:t>
            </a:r>
            <a:r>
              <a:rPr lang="de-DE" dirty="0" err="1" smtClean="0"/>
              <a:t>thesis</a:t>
            </a:r>
            <a:r>
              <a:rPr lang="de-DE" dirty="0" smtClean="0"/>
              <a:t> on </a:t>
            </a:r>
            <a:r>
              <a:rPr lang="de-DE" dirty="0" err="1" smtClean="0"/>
              <a:t>this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1548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KEEP IT SHORT</a:t>
            </a:r>
          </a:p>
          <a:p>
            <a:endParaRPr lang="de-DE" dirty="0"/>
          </a:p>
          <a:p>
            <a:r>
              <a:rPr lang="de-DE" dirty="0" smtClean="0"/>
              <a:t>-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2501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smtClean="0"/>
              <a:t>Key </a:t>
            </a:r>
            <a:r>
              <a:rPr lang="de-DE" dirty="0" err="1" smtClean="0"/>
              <a:t>problem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all EO </a:t>
            </a:r>
            <a:r>
              <a:rPr lang="de-DE" dirty="0" err="1" smtClean="0"/>
              <a:t>setups</a:t>
            </a:r>
            <a:r>
              <a:rPr lang="de-DE" dirty="0" smtClean="0"/>
              <a:t>: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establish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temporal </a:t>
            </a:r>
            <a:r>
              <a:rPr lang="de-DE" dirty="0" err="1" smtClean="0"/>
              <a:t>overlap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586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Gamma = </a:t>
            </a:r>
            <a:r>
              <a:rPr lang="de-DE" dirty="0" err="1" smtClean="0"/>
              <a:t>arccos</a:t>
            </a:r>
            <a:r>
              <a:rPr lang="de-DE" dirty="0" smtClean="0"/>
              <a:t>(1-2Idet/</a:t>
            </a:r>
            <a:r>
              <a:rPr lang="de-DE" dirty="0" err="1" smtClean="0"/>
              <a:t>Ilas</a:t>
            </a:r>
            <a:r>
              <a:rPr lang="de-DE" dirty="0" smtClean="0"/>
              <a:t>)-4th</a:t>
            </a:r>
          </a:p>
          <a:p>
            <a:endParaRPr lang="de-DE" dirty="0"/>
          </a:p>
          <a:p>
            <a:r>
              <a:rPr lang="de-DE" dirty="0" err="1" smtClean="0"/>
              <a:t>Jitter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horizontal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endParaRPr lang="de-DE" dirty="0"/>
          </a:p>
          <a:p>
            <a:r>
              <a:rPr lang="de-DE" dirty="0" err="1" smtClean="0"/>
              <a:t>Doesn‘t</a:t>
            </a:r>
            <a:r>
              <a:rPr lang="de-DE" dirty="0" smtClean="0"/>
              <a:t> matter for single-</a:t>
            </a:r>
            <a:r>
              <a:rPr lang="de-DE" dirty="0" err="1" smtClean="0"/>
              <a:t>shot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practice</a:t>
            </a:r>
            <a:r>
              <a:rPr lang="de-DE" dirty="0" smtClean="0"/>
              <a:t>, </a:t>
            </a:r>
            <a:r>
              <a:rPr lang="de-DE" dirty="0" err="1" smtClean="0"/>
              <a:t>averaging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increase</a:t>
            </a:r>
            <a:r>
              <a:rPr lang="de-DE" dirty="0" smtClean="0"/>
              <a:t> signal-</a:t>
            </a:r>
            <a:r>
              <a:rPr lang="de-DE" dirty="0" err="1" smtClean="0"/>
              <a:t>to</a:t>
            </a:r>
            <a:r>
              <a:rPr lang="de-DE" dirty="0" smtClean="0"/>
              <a:t>-</a:t>
            </a:r>
            <a:r>
              <a:rPr lang="de-DE" dirty="0" err="1" smtClean="0"/>
              <a:t>noise</a:t>
            </a:r>
            <a:r>
              <a:rPr lang="de-DE" dirty="0" smtClean="0"/>
              <a:t> </a:t>
            </a:r>
            <a:r>
              <a:rPr lang="de-DE" dirty="0" err="1" smtClean="0"/>
              <a:t>ratio</a:t>
            </a:r>
            <a:endParaRPr lang="de-DE" dirty="0" smtClean="0"/>
          </a:p>
          <a:p>
            <a:r>
              <a:rPr lang="de-DE" dirty="0" err="1" smtClean="0"/>
              <a:t>Having</a:t>
            </a:r>
            <a:r>
              <a:rPr lang="de-DE" dirty="0" smtClean="0"/>
              <a:t> </a:t>
            </a:r>
            <a:r>
              <a:rPr lang="de-DE" dirty="0" err="1" smtClean="0"/>
              <a:t>established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time </a:t>
            </a:r>
            <a:r>
              <a:rPr lang="de-DE" dirty="0" err="1" smtClean="0"/>
              <a:t>axis</a:t>
            </a:r>
            <a:r>
              <a:rPr lang="de-DE" dirty="0" smtClean="0"/>
              <a:t>, a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scan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11021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Signals </a:t>
            </a:r>
            <a:r>
              <a:rPr lang="de-DE" dirty="0" err="1" smtClean="0"/>
              <a:t>averaged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merged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103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Benchmarking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monitor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TDS</a:t>
            </a:r>
          </a:p>
          <a:p>
            <a:r>
              <a:rPr lang="de-DE" dirty="0"/>
              <a:t>Go </a:t>
            </a:r>
            <a:r>
              <a:rPr lang="de-DE" dirty="0" err="1"/>
              <a:t>straight</a:t>
            </a:r>
            <a:r>
              <a:rPr lang="de-DE" dirty="0"/>
              <a:t> </a:t>
            </a:r>
            <a:r>
              <a:rPr lang="de-DE" dirty="0" err="1"/>
              <a:t>through</a:t>
            </a:r>
            <a:r>
              <a:rPr lang="de-DE" dirty="0"/>
              <a:t> BC3 for </a:t>
            </a:r>
            <a:r>
              <a:rPr lang="de-DE" dirty="0" err="1"/>
              <a:t>this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Green: EO, </a:t>
            </a:r>
            <a:r>
              <a:rPr lang="de-DE" dirty="0" err="1" smtClean="0"/>
              <a:t>blue</a:t>
            </a:r>
            <a:r>
              <a:rPr lang="de-DE" dirty="0" smtClean="0"/>
              <a:t>: LOLA</a:t>
            </a:r>
          </a:p>
          <a:p>
            <a:r>
              <a:rPr lang="de-DE" dirty="0" smtClean="0"/>
              <a:t>For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bunches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linearised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space</a:t>
            </a:r>
            <a:r>
              <a:rPr lang="de-DE" dirty="0" smtClean="0"/>
              <a:t> (top </a:t>
            </a:r>
            <a:r>
              <a:rPr lang="de-DE" dirty="0" err="1" smtClean="0"/>
              <a:t>row</a:t>
            </a:r>
            <a:r>
              <a:rPr lang="de-DE" dirty="0" smtClean="0"/>
              <a:t>),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.</a:t>
            </a:r>
          </a:p>
          <a:p>
            <a:r>
              <a:rPr lang="de-DE" dirty="0" smtClean="0"/>
              <a:t>For </a:t>
            </a:r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, </a:t>
            </a:r>
            <a:r>
              <a:rPr lang="de-DE" dirty="0" err="1" smtClean="0"/>
              <a:t>oscillations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25487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mixing</a:t>
            </a:r>
            <a:r>
              <a:rPr lang="de-DE" dirty="0" smtClean="0"/>
              <a:t> </a:t>
            </a:r>
            <a:r>
              <a:rPr lang="de-DE" dirty="0" err="1" smtClean="0"/>
              <a:t>distorts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THz</a:t>
            </a:r>
            <a:r>
              <a:rPr lang="de-DE" dirty="0" smtClean="0"/>
              <a:t> pulse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(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high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).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hgfhfghfd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9257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hgfhfghfd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81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hgfhfghfd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723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hgfhfghfd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279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….</a:t>
            </a:r>
          </a:p>
          <a:p>
            <a:r>
              <a:rPr lang="de-DE" dirty="0" smtClean="0"/>
              <a:t>KEEP IT SHORT</a:t>
            </a:r>
          </a:p>
          <a:p>
            <a:r>
              <a:rPr lang="de-DE" dirty="0" smtClean="0"/>
              <a:t>….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769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1. The EO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describe</a:t>
            </a:r>
            <a:r>
              <a:rPr lang="de-DE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fact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material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birefringent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an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applied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.</a:t>
            </a:r>
          </a:p>
          <a:p>
            <a:r>
              <a:rPr lang="de-DE" dirty="0" smtClean="0"/>
              <a:t>2. </a:t>
            </a:r>
            <a:r>
              <a:rPr lang="de-DE" dirty="0" err="1" smtClean="0"/>
              <a:t>Birefringency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modeled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refractive</a:t>
            </a:r>
            <a:r>
              <a:rPr lang="de-DE" dirty="0" smtClean="0"/>
              <a:t> </a:t>
            </a:r>
            <a:r>
              <a:rPr lang="de-DE" dirty="0" err="1" smtClean="0"/>
              <a:t>index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material.</a:t>
            </a:r>
          </a:p>
          <a:p>
            <a:r>
              <a:rPr lang="de-DE" dirty="0" smtClean="0"/>
              <a:t>3. The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passes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an EO </a:t>
            </a:r>
            <a:r>
              <a:rPr lang="de-DE" dirty="0" err="1" smtClean="0"/>
              <a:t>crystal</a:t>
            </a:r>
            <a:r>
              <a:rPr lang="de-DE" dirty="0" smtClean="0"/>
              <a:t> </a:t>
            </a:r>
            <a:r>
              <a:rPr lang="de-DE" dirty="0" err="1" smtClean="0"/>
              <a:t>installed</a:t>
            </a:r>
            <a:r>
              <a:rPr lang="de-DE" dirty="0" smtClean="0"/>
              <a:t> in a beam </a:t>
            </a:r>
            <a:r>
              <a:rPr lang="de-DE" dirty="0" err="1" smtClean="0"/>
              <a:t>pipe</a:t>
            </a:r>
            <a:r>
              <a:rPr lang="de-DE" dirty="0" smtClean="0"/>
              <a:t> </a:t>
            </a:r>
            <a:r>
              <a:rPr lang="de-DE" dirty="0" err="1" smtClean="0"/>
              <a:t>thus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refractive</a:t>
            </a:r>
            <a:r>
              <a:rPr lang="de-DE" dirty="0" smtClean="0"/>
              <a:t> </a:t>
            </a:r>
            <a:r>
              <a:rPr lang="de-DE" dirty="0" err="1" smtClean="0"/>
              <a:t>index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crystal</a:t>
            </a:r>
            <a:r>
              <a:rPr lang="de-DE" dirty="0" smtClean="0"/>
              <a:t>.</a:t>
            </a:r>
          </a:p>
          <a:p>
            <a:r>
              <a:rPr lang="de-DE" dirty="0" smtClean="0"/>
              <a:t>4. The e-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an </a:t>
            </a:r>
            <a:r>
              <a:rPr lang="de-DE" dirty="0" err="1" smtClean="0"/>
              <a:t>relativistiv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appears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THz</a:t>
            </a:r>
            <a:r>
              <a:rPr lang="de-DE" dirty="0" smtClean="0"/>
              <a:t> pulse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r>
              <a:rPr lang="de-DE" dirty="0" smtClean="0"/>
              <a:t>.</a:t>
            </a:r>
          </a:p>
          <a:p>
            <a:r>
              <a:rPr lang="de-DE" dirty="0" smtClean="0"/>
              <a:t>5. A </a:t>
            </a:r>
            <a:r>
              <a:rPr lang="de-DE" dirty="0" err="1" smtClean="0"/>
              <a:t>laser</a:t>
            </a:r>
            <a:r>
              <a:rPr lang="de-DE" dirty="0" smtClean="0"/>
              <a:t> pulse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sample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changed</a:t>
            </a:r>
            <a:r>
              <a:rPr lang="de-DE" dirty="0" smtClean="0"/>
              <a:t> </a:t>
            </a:r>
            <a:r>
              <a:rPr lang="de-DE" dirty="0" err="1" smtClean="0"/>
              <a:t>index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refraction</a:t>
            </a:r>
            <a:r>
              <a:rPr lang="de-DE" dirty="0" smtClean="0"/>
              <a:t>.</a:t>
            </a:r>
          </a:p>
          <a:p>
            <a:r>
              <a:rPr lang="de-DE" dirty="0" smtClean="0"/>
              <a:t>6. As an </a:t>
            </a:r>
            <a:r>
              <a:rPr lang="de-DE" dirty="0" err="1" smtClean="0"/>
              <a:t>example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crossed</a:t>
            </a:r>
            <a:r>
              <a:rPr lang="de-DE" dirty="0" smtClean="0"/>
              <a:t>-polariser </a:t>
            </a:r>
            <a:r>
              <a:rPr lang="de-DE" dirty="0" err="1" smtClean="0"/>
              <a:t>or</a:t>
            </a:r>
            <a:r>
              <a:rPr lang="de-DE" dirty="0" smtClean="0"/>
              <a:t> CP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depicted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r>
              <a:rPr lang="de-DE" dirty="0" smtClean="0"/>
              <a:t>.</a:t>
            </a:r>
          </a:p>
          <a:p>
            <a:r>
              <a:rPr lang="de-DE" dirty="0" smtClean="0"/>
              <a:t>7.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, a </a:t>
            </a:r>
            <a:r>
              <a:rPr lang="de-DE" dirty="0" err="1" smtClean="0"/>
              <a:t>laser</a:t>
            </a:r>
            <a:r>
              <a:rPr lang="de-DE" dirty="0" smtClean="0"/>
              <a:t> pulse </a:t>
            </a:r>
            <a:r>
              <a:rPr lang="de-DE" dirty="0" err="1" smtClean="0"/>
              <a:t>travels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a polariser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becomes</a:t>
            </a:r>
            <a:r>
              <a:rPr lang="de-DE" dirty="0" smtClean="0"/>
              <a:t> </a:t>
            </a:r>
            <a:r>
              <a:rPr lang="de-DE" dirty="0" err="1" smtClean="0"/>
              <a:t>linearly</a:t>
            </a:r>
            <a:r>
              <a:rPr lang="de-DE" dirty="0" smtClean="0"/>
              <a:t> </a:t>
            </a:r>
            <a:r>
              <a:rPr lang="de-DE" dirty="0" err="1" smtClean="0"/>
              <a:t>polarised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drawn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an </a:t>
            </a:r>
            <a:r>
              <a:rPr lang="de-DE" dirty="0" err="1" smtClean="0"/>
              <a:t>enveloppe</a:t>
            </a:r>
            <a:r>
              <a:rPr lang="de-DE" dirty="0" smtClean="0"/>
              <a:t> parallel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polarisation</a:t>
            </a:r>
            <a:r>
              <a:rPr lang="de-DE" dirty="0" smtClean="0"/>
              <a:t> plane),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EO </a:t>
            </a:r>
            <a:r>
              <a:rPr lang="de-DE" dirty="0" err="1" smtClean="0"/>
              <a:t>crystal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a </a:t>
            </a:r>
            <a:r>
              <a:rPr lang="de-DE" dirty="0" err="1" smtClean="0"/>
              <a:t>second</a:t>
            </a:r>
            <a:r>
              <a:rPr lang="de-DE" dirty="0" smtClean="0"/>
              <a:t> polariser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turned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90 </a:t>
            </a:r>
            <a:r>
              <a:rPr lang="de-DE" dirty="0" err="1" smtClean="0"/>
              <a:t>deg</a:t>
            </a:r>
            <a:r>
              <a:rPr lang="de-DE" dirty="0" smtClean="0"/>
              <a:t> w.r.t.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.</a:t>
            </a:r>
          </a:p>
          <a:p>
            <a:r>
              <a:rPr lang="de-DE" dirty="0" smtClean="0"/>
              <a:t>8.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,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/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, </a:t>
            </a:r>
            <a:r>
              <a:rPr lang="de-DE" dirty="0" err="1" smtClean="0"/>
              <a:t>then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.</a:t>
            </a:r>
          </a:p>
          <a:p>
            <a:r>
              <a:rPr lang="de-DE" dirty="0" smtClean="0"/>
              <a:t>9 </a:t>
            </a:r>
            <a:r>
              <a:rPr lang="de-DE" dirty="0" err="1" smtClean="0"/>
              <a:t>Many</a:t>
            </a:r>
            <a:r>
              <a:rPr lang="de-DE" dirty="0" smtClean="0"/>
              <a:t> different </a:t>
            </a:r>
            <a:r>
              <a:rPr lang="de-DE" dirty="0" err="1" smtClean="0"/>
              <a:t>setups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deployed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time.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5500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EOS – </a:t>
            </a:r>
            <a:r>
              <a:rPr lang="de-DE" dirty="0" err="1" smtClean="0"/>
              <a:t>multi</a:t>
            </a:r>
            <a:r>
              <a:rPr lang="de-DE" dirty="0" smtClean="0"/>
              <a:t> </a:t>
            </a:r>
            <a:r>
              <a:rPr lang="de-DE" dirty="0" err="1" smtClean="0"/>
              <a:t>shot</a:t>
            </a:r>
            <a:r>
              <a:rPr lang="de-DE" dirty="0" smtClean="0"/>
              <a:t>, </a:t>
            </a:r>
            <a:r>
              <a:rPr lang="de-DE" dirty="0" err="1" smtClean="0"/>
              <a:t>laser</a:t>
            </a:r>
            <a:r>
              <a:rPr lang="de-DE" dirty="0" smtClean="0"/>
              <a:t> pulse </a:t>
            </a:r>
            <a:r>
              <a:rPr lang="de-DE" dirty="0" err="1" smtClean="0"/>
              <a:t>shiftd</a:t>
            </a:r>
            <a:r>
              <a:rPr lang="de-DE" dirty="0" smtClean="0"/>
              <a:t> in time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r>
              <a:rPr lang="de-DE" dirty="0" smtClean="0"/>
              <a:t> w.r.t. </a:t>
            </a:r>
            <a:r>
              <a:rPr lang="de-DE" dirty="0" err="1" smtClean="0"/>
              <a:t>the</a:t>
            </a:r>
            <a:r>
              <a:rPr lang="de-DE" dirty="0" smtClean="0"/>
              <a:t> e </a:t>
            </a:r>
            <a:r>
              <a:rPr lang="de-DE" dirty="0" err="1" smtClean="0"/>
              <a:t>bunch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hus</a:t>
            </a:r>
            <a:r>
              <a:rPr lang="de-DE" dirty="0" smtClean="0"/>
              <a:t> </a:t>
            </a:r>
            <a:r>
              <a:rPr lang="de-DE" dirty="0" err="1" smtClean="0"/>
              <a:t>samples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</a:t>
            </a:r>
          </a:p>
          <a:p>
            <a:pPr marL="171450" indent="-171450">
              <a:buFontTx/>
              <a:buChar char="-"/>
            </a:pPr>
            <a:r>
              <a:rPr lang="de-DE" dirty="0" smtClean="0"/>
              <a:t>Not </a:t>
            </a:r>
            <a:r>
              <a:rPr lang="de-DE" dirty="0" err="1" smtClean="0"/>
              <a:t>complex</a:t>
            </a:r>
            <a:r>
              <a:rPr lang="de-DE" dirty="0" smtClean="0"/>
              <a:t>, but multi-</a:t>
            </a:r>
            <a:r>
              <a:rPr lang="de-DE" dirty="0" err="1" smtClean="0"/>
              <a:t>shot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EOTD – Single-</a:t>
            </a:r>
            <a:r>
              <a:rPr lang="de-DE" dirty="0" err="1" smtClean="0"/>
              <a:t>shot</a:t>
            </a:r>
            <a:r>
              <a:rPr lang="de-DE" dirty="0" smtClean="0"/>
              <a:t>, but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Other </a:t>
            </a:r>
            <a:r>
              <a:rPr lang="de-DE" dirty="0" err="1" smtClean="0"/>
              <a:t>techniques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Fundamental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limitations</a:t>
            </a:r>
            <a:r>
              <a:rPr lang="de-DE" dirty="0" smtClean="0"/>
              <a:t>:</a:t>
            </a:r>
          </a:p>
          <a:p>
            <a:pPr marL="628650" lvl="1" indent="-171450">
              <a:buFontTx/>
              <a:buChar char="-"/>
            </a:pPr>
            <a:r>
              <a:rPr lang="de-DE" dirty="0" smtClean="0"/>
              <a:t>Phonon </a:t>
            </a:r>
            <a:r>
              <a:rPr lang="de-DE" dirty="0" err="1" smtClean="0"/>
              <a:t>resonances</a:t>
            </a:r>
            <a:r>
              <a:rPr lang="de-DE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de-DE" dirty="0" smtClean="0"/>
              <a:t>Laser pulse </a:t>
            </a:r>
            <a:r>
              <a:rPr lang="de-DE" dirty="0" err="1" smtClean="0"/>
              <a:t>length</a:t>
            </a:r>
            <a:endParaRPr lang="de-DE" dirty="0" smtClean="0"/>
          </a:p>
          <a:p>
            <a:pPr marL="628650" lvl="1" indent="-171450">
              <a:buFontTx/>
              <a:buChar char="-"/>
            </a:pPr>
            <a:r>
              <a:rPr lang="de-DE" dirty="0" smtClean="0"/>
              <a:t>EOS: Also </a:t>
            </a:r>
            <a:r>
              <a:rPr lang="de-DE" dirty="0" err="1" smtClean="0"/>
              <a:t>jitter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ebunch</a:t>
            </a:r>
            <a:endParaRPr lang="de-DE" dirty="0" smtClean="0"/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smtClean="0"/>
              <a:t>BUT: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not </a:t>
            </a:r>
            <a:r>
              <a:rPr lang="de-DE" dirty="0" err="1" smtClean="0"/>
              <a:t>aiming</a:t>
            </a:r>
            <a:r>
              <a:rPr lang="de-DE" dirty="0" smtClean="0"/>
              <a:t> for </a:t>
            </a:r>
            <a:r>
              <a:rPr lang="de-DE" dirty="0" err="1" smtClean="0"/>
              <a:t>highest</a:t>
            </a:r>
            <a:r>
              <a:rPr lang="de-DE" dirty="0" smtClean="0"/>
              <a:t> temporal </a:t>
            </a:r>
            <a:r>
              <a:rPr lang="de-DE" dirty="0" err="1" smtClean="0"/>
              <a:t>resolution</a:t>
            </a:r>
            <a:r>
              <a:rPr lang="de-DE" dirty="0" smtClean="0"/>
              <a:t>! </a:t>
            </a:r>
          </a:p>
          <a:p>
            <a:pPr marL="628650" lvl="1" indent="-171450">
              <a:buFontTx/>
              <a:buChar char="-"/>
            </a:pPr>
            <a:r>
              <a:rPr lang="de-DE" dirty="0" err="1" smtClean="0"/>
              <a:t>Requiremtns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:</a:t>
            </a:r>
          </a:p>
          <a:p>
            <a:pPr marL="628650" lvl="1" indent="-171450">
              <a:buFontTx/>
              <a:buChar char="-"/>
            </a:pPr>
            <a:r>
              <a:rPr lang="de-DE" dirty="0" smtClean="0"/>
              <a:t>Single </a:t>
            </a:r>
            <a:r>
              <a:rPr lang="de-DE" dirty="0" err="1" smtClean="0"/>
              <a:t>shot</a:t>
            </a:r>
            <a:r>
              <a:rPr lang="de-DE" dirty="0" smtClean="0"/>
              <a:t>, </a:t>
            </a:r>
            <a:r>
              <a:rPr lang="de-DE" dirty="0" err="1" smtClean="0"/>
              <a:t>setup</a:t>
            </a:r>
            <a:r>
              <a:rPr lang="de-DE" dirty="0" smtClean="0"/>
              <a:t> not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complex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250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understand</a:t>
            </a:r>
            <a:r>
              <a:rPr lang="de-DE" dirty="0" smtClean="0"/>
              <a:t>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decoding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a </a:t>
            </a:r>
            <a:r>
              <a:rPr lang="de-DE" dirty="0" err="1" smtClean="0"/>
              <a:t>chirped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pulse </a:t>
            </a:r>
            <a:r>
              <a:rPr lang="de-DE" dirty="0" err="1" smtClean="0"/>
              <a:t>is</a:t>
            </a:r>
            <a:r>
              <a:rPr lang="de-DE" dirty="0" smtClean="0"/>
              <a:t>. </a:t>
            </a:r>
          </a:p>
          <a:p>
            <a:pPr marL="228600" indent="-228600">
              <a:buAutoNum type="arabicPeriod"/>
            </a:pPr>
            <a:r>
              <a:rPr lang="de-DE" dirty="0" smtClean="0"/>
              <a:t>A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pulse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broad</a:t>
            </a:r>
            <a:r>
              <a:rPr lang="de-DE" dirty="0" smtClean="0"/>
              <a:t> </a:t>
            </a:r>
            <a:r>
              <a:rPr lang="de-DE" dirty="0" err="1" smtClean="0"/>
              <a:t>spectral</a:t>
            </a:r>
            <a:r>
              <a:rPr lang="de-DE" dirty="0" smtClean="0"/>
              <a:t> </a:t>
            </a:r>
            <a:r>
              <a:rPr lang="de-DE" dirty="0" err="1" smtClean="0"/>
              <a:t>bandwidth</a:t>
            </a:r>
            <a:r>
              <a:rPr lang="de-DE" dirty="0" smtClean="0"/>
              <a:t>.</a:t>
            </a:r>
          </a:p>
          <a:p>
            <a:pPr marL="228600" indent="-228600">
              <a:buAutoNum type="arabicPeriod"/>
            </a:pP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traveling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a </a:t>
            </a:r>
            <a:r>
              <a:rPr lang="de-DE" dirty="0" err="1" smtClean="0"/>
              <a:t>dispersive</a:t>
            </a:r>
            <a:r>
              <a:rPr lang="de-DE" dirty="0" smtClean="0"/>
              <a:t> medium,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becomes</a:t>
            </a:r>
            <a:r>
              <a:rPr lang="de-DE" dirty="0" smtClean="0"/>
              <a:t> </a:t>
            </a:r>
            <a:r>
              <a:rPr lang="de-DE" dirty="0" err="1" smtClean="0"/>
              <a:t>longer</a:t>
            </a:r>
            <a:r>
              <a:rPr lang="de-DE" dirty="0" smtClean="0"/>
              <a:t>.</a:t>
            </a:r>
          </a:p>
          <a:p>
            <a:pPr marL="228600" indent="-228600">
              <a:buAutoNum type="arabicPeriod"/>
            </a:pPr>
            <a:r>
              <a:rPr lang="de-DE" dirty="0" smtClean="0"/>
              <a:t>The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sorted</a:t>
            </a:r>
            <a:r>
              <a:rPr lang="de-DE" dirty="0" smtClean="0"/>
              <a:t>, in </a:t>
            </a:r>
            <a:r>
              <a:rPr lang="de-DE" dirty="0" err="1" smtClean="0"/>
              <a:t>result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linear </a:t>
            </a:r>
            <a:r>
              <a:rPr lang="de-DE" dirty="0" err="1" smtClean="0"/>
              <a:t>relationship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instantanious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(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.</a:t>
            </a:r>
          </a:p>
          <a:p>
            <a:pPr marL="228600" indent="-228600">
              <a:buAutoNum type="arabicPeriod"/>
            </a:pPr>
            <a:r>
              <a:rPr lang="de-DE" dirty="0" err="1" smtClean="0"/>
              <a:t>If</a:t>
            </a:r>
            <a:r>
              <a:rPr lang="de-DE" dirty="0" smtClean="0"/>
              <a:t> such a </a:t>
            </a:r>
            <a:r>
              <a:rPr lang="de-DE" dirty="0" err="1" smtClean="0"/>
              <a:t>laser</a:t>
            </a:r>
            <a:r>
              <a:rPr lang="de-DE" dirty="0" smtClean="0"/>
              <a:t> pulse </a:t>
            </a:r>
            <a:r>
              <a:rPr lang="de-DE" dirty="0" err="1" smtClean="0"/>
              <a:t>propagates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EO </a:t>
            </a:r>
            <a:r>
              <a:rPr lang="de-DE" dirty="0" err="1" smtClean="0"/>
              <a:t>crystal</a:t>
            </a:r>
            <a:r>
              <a:rPr lang="de-DE" dirty="0" smtClean="0"/>
              <a:t> </a:t>
            </a:r>
            <a:r>
              <a:rPr lang="de-DE" dirty="0" err="1" smtClean="0"/>
              <a:t>while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passes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leading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components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pulse </a:t>
            </a:r>
            <a:r>
              <a:rPr lang="de-DE" dirty="0" err="1" smtClean="0"/>
              <a:t>acquire</a:t>
            </a:r>
            <a:r>
              <a:rPr lang="de-DE" dirty="0" smtClean="0"/>
              <a:t> a </a:t>
            </a:r>
            <a:r>
              <a:rPr lang="de-DE" dirty="0" err="1" smtClean="0"/>
              <a:t>polarisation</a:t>
            </a:r>
            <a:r>
              <a:rPr lang="de-DE" dirty="0" smtClean="0"/>
              <a:t> </a:t>
            </a:r>
            <a:r>
              <a:rPr lang="de-DE" dirty="0" err="1" smtClean="0"/>
              <a:t>modulation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leading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same for </a:t>
            </a:r>
            <a:r>
              <a:rPr lang="de-DE" dirty="0" err="1" smtClean="0"/>
              <a:t>tail</a:t>
            </a:r>
            <a:r>
              <a:rPr lang="de-DE" dirty="0" smtClean="0"/>
              <a:t>.  </a:t>
            </a:r>
          </a:p>
          <a:p>
            <a:pPr marL="228600" indent="-228600">
              <a:buAutoNum type="arabicPeriod"/>
            </a:pPr>
            <a:r>
              <a:rPr lang="de-DE" dirty="0" smtClean="0"/>
              <a:t>This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suffers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limitations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ones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, but in </a:t>
            </a:r>
            <a:r>
              <a:rPr lang="de-DE" dirty="0" err="1" smtClean="0"/>
              <a:t>adition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an </a:t>
            </a:r>
            <a:r>
              <a:rPr lang="de-DE" dirty="0" err="1" smtClean="0"/>
              <a:t>effect</a:t>
            </a:r>
            <a:r>
              <a:rPr lang="de-DE" dirty="0" smtClean="0"/>
              <a:t>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mixing</a:t>
            </a:r>
            <a:r>
              <a:rPr lang="de-DE" dirty="0" smtClean="0"/>
              <a:t>, </a:t>
            </a:r>
            <a:r>
              <a:rPr lang="de-DE" dirty="0" err="1" smtClean="0"/>
              <a:t>restricting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resolvable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widths</a:t>
            </a:r>
            <a:r>
              <a:rPr lang="de-DE" dirty="0" smtClean="0"/>
              <a:t>.</a:t>
            </a:r>
          </a:p>
          <a:p>
            <a:pPr marL="228600" indent="-228600">
              <a:buAutoNum type="arabicPeriod"/>
            </a:pPr>
            <a:endParaRPr lang="de-DE" dirty="0"/>
          </a:p>
          <a:p>
            <a:pPr marL="228600" indent="-228600">
              <a:buAutoNum type="arabicPeriod"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such a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realised</a:t>
            </a:r>
            <a:r>
              <a:rPr lang="de-DE" dirty="0" smtClean="0"/>
              <a:t> </a:t>
            </a:r>
            <a:r>
              <a:rPr lang="de-DE" dirty="0" err="1" smtClean="0"/>
              <a:t>experimentally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6901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 smtClean="0"/>
              <a:t>Everything</a:t>
            </a:r>
            <a:r>
              <a:rPr lang="de-DE" dirty="0" smtClean="0"/>
              <a:t> in </a:t>
            </a:r>
            <a:r>
              <a:rPr lang="de-DE" dirty="0" err="1" smtClean="0"/>
              <a:t>tunnel</a:t>
            </a:r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Go </a:t>
            </a:r>
            <a:r>
              <a:rPr lang="de-DE" dirty="0" err="1" smtClean="0"/>
              <a:t>once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:</a:t>
            </a:r>
          </a:p>
          <a:p>
            <a:pPr marL="628650" lvl="1" indent="-171450">
              <a:buFontTx/>
              <a:buChar char="-"/>
            </a:pPr>
            <a:r>
              <a:rPr lang="de-DE" dirty="0" err="1" smtClean="0"/>
              <a:t>Fibre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ist </a:t>
            </a:r>
            <a:r>
              <a:rPr lang="de-DE" dirty="0" err="1" smtClean="0"/>
              <a:t>synch</a:t>
            </a:r>
            <a:endParaRPr lang="de-DE" dirty="0" smtClean="0"/>
          </a:p>
          <a:p>
            <a:pPr marL="628650" lvl="1" indent="-171450">
              <a:buFontTx/>
              <a:buChar char="-"/>
            </a:pPr>
            <a:r>
              <a:rPr lang="de-DE" dirty="0" smtClean="0"/>
              <a:t>Pulse </a:t>
            </a:r>
            <a:r>
              <a:rPr lang="de-DE" dirty="0" err="1" smtClean="0"/>
              <a:t>train</a:t>
            </a:r>
            <a:r>
              <a:rPr lang="de-DE" dirty="0" smtClean="0"/>
              <a:t> </a:t>
            </a:r>
            <a:r>
              <a:rPr lang="de-DE" dirty="0" err="1" smtClean="0"/>
              <a:t>travels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fibre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frontend</a:t>
            </a:r>
            <a:r>
              <a:rPr lang="de-DE" dirty="0" smtClean="0"/>
              <a:t>,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stretched</a:t>
            </a:r>
            <a:endParaRPr lang="de-DE" dirty="0" smtClean="0"/>
          </a:p>
          <a:p>
            <a:pPr marL="628650" lvl="1" indent="-171450">
              <a:buFontTx/>
              <a:buChar char="-"/>
            </a:pPr>
            <a:r>
              <a:rPr lang="de-DE" dirty="0" err="1" smtClean="0"/>
              <a:t>One</a:t>
            </a:r>
            <a:r>
              <a:rPr lang="de-DE" dirty="0" smtClean="0"/>
              <a:t> pulse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polarisation</a:t>
            </a:r>
            <a:r>
              <a:rPr lang="de-DE" dirty="0" smtClean="0"/>
              <a:t> </a:t>
            </a:r>
            <a:r>
              <a:rPr lang="de-DE" dirty="0" err="1" smtClean="0"/>
              <a:t>modulated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 smtClean="0"/>
              <a:t>Becomes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</a:t>
            </a:r>
            <a:r>
              <a:rPr lang="de-DE" dirty="0" err="1" smtClean="0"/>
              <a:t>modulated</a:t>
            </a:r>
            <a:endParaRPr lang="de-DE" dirty="0" smtClean="0"/>
          </a:p>
          <a:p>
            <a:pPr marL="628650" lvl="1" indent="-171450">
              <a:buFontTx/>
              <a:buChar char="-"/>
            </a:pP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gated</a:t>
            </a:r>
            <a:r>
              <a:rPr lang="de-DE" dirty="0" smtClean="0"/>
              <a:t> out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camer</a:t>
            </a:r>
            <a:r>
              <a:rPr lang="de-DE" dirty="0" smtClean="0"/>
              <a:t> </a:t>
            </a:r>
            <a:r>
              <a:rPr lang="de-DE" dirty="0" err="1" smtClean="0"/>
              <a:t>can‘t</a:t>
            </a:r>
            <a:r>
              <a:rPr lang="de-DE" dirty="0" smtClean="0"/>
              <a:t> handle 108 MHz</a:t>
            </a:r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smtClean="0"/>
              <a:t>Go </a:t>
            </a:r>
            <a:r>
              <a:rPr lang="de-DE" dirty="0" err="1" smtClean="0"/>
              <a:t>through</a:t>
            </a:r>
            <a:r>
              <a:rPr lang="de-DE" dirty="0" smtClean="0"/>
              <a:t> YDFL </a:t>
            </a:r>
            <a:r>
              <a:rPr lang="de-DE" dirty="0" err="1" smtClean="0"/>
              <a:t>and</a:t>
            </a:r>
            <a:r>
              <a:rPr lang="de-DE" dirty="0" smtClean="0"/>
              <a:t> ist </a:t>
            </a:r>
            <a:r>
              <a:rPr lang="de-DE" dirty="0" err="1" smtClean="0"/>
              <a:t>Synch</a:t>
            </a:r>
            <a:endParaRPr lang="de-DE" dirty="0" smtClean="0"/>
          </a:p>
          <a:p>
            <a:pPr marL="628650" lvl="1" indent="-171450">
              <a:buFontTx/>
              <a:buChar char="-"/>
            </a:pPr>
            <a:r>
              <a:rPr lang="de-DE" dirty="0" smtClean="0"/>
              <a:t>Show </a:t>
            </a:r>
            <a:r>
              <a:rPr lang="de-DE" dirty="0" err="1" smtClean="0"/>
              <a:t>picture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frontend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r>
              <a:rPr lang="de-DE" dirty="0" smtClean="0"/>
              <a:t> </a:t>
            </a:r>
            <a:r>
              <a:rPr lang="de-DE" dirty="0" err="1" smtClean="0"/>
              <a:t>shielded</a:t>
            </a:r>
            <a:r>
              <a:rPr lang="de-DE" dirty="0" smtClean="0"/>
              <a:t> box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743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Commercial </a:t>
            </a:r>
            <a:r>
              <a:rPr lang="de-DE" dirty="0" err="1" smtClean="0"/>
              <a:t>system</a:t>
            </a:r>
            <a:r>
              <a:rPr lang="de-DE" dirty="0" smtClean="0"/>
              <a:t>, </a:t>
            </a:r>
            <a:r>
              <a:rPr lang="de-DE" dirty="0" err="1" smtClean="0"/>
              <a:t>purchased</a:t>
            </a:r>
            <a:r>
              <a:rPr lang="de-DE" dirty="0" smtClean="0"/>
              <a:t> </a:t>
            </a:r>
            <a:r>
              <a:rPr lang="de-DE" dirty="0" err="1" smtClean="0"/>
              <a:t>fraom</a:t>
            </a:r>
            <a:r>
              <a:rPr lang="de-DE" dirty="0" smtClean="0"/>
              <a:t> MENLO</a:t>
            </a:r>
          </a:p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?</a:t>
            </a:r>
          </a:p>
          <a:p>
            <a:r>
              <a:rPr lang="de-DE" dirty="0" smtClean="0"/>
              <a:t>N </a:t>
            </a:r>
            <a:r>
              <a:rPr lang="de-DE" dirty="0" err="1" smtClean="0"/>
              <a:t>opt</a:t>
            </a:r>
            <a:r>
              <a:rPr lang="de-DE" dirty="0" smtClean="0"/>
              <a:t> = N </a:t>
            </a:r>
            <a:r>
              <a:rPr lang="de-DE" dirty="0" err="1" smtClean="0"/>
              <a:t>THz</a:t>
            </a:r>
            <a:endParaRPr lang="de-DE" dirty="0" smtClean="0"/>
          </a:p>
          <a:p>
            <a:r>
              <a:rPr lang="de-DE" dirty="0" smtClean="0"/>
              <a:t>N </a:t>
            </a:r>
            <a:r>
              <a:rPr lang="de-DE" dirty="0" err="1" smtClean="0"/>
              <a:t>opt</a:t>
            </a:r>
            <a:r>
              <a:rPr lang="de-DE" dirty="0" smtClean="0"/>
              <a:t> = N </a:t>
            </a:r>
            <a:r>
              <a:rPr lang="de-DE" dirty="0" err="1" smtClean="0"/>
              <a:t>opt</a:t>
            </a:r>
            <a:r>
              <a:rPr lang="de-DE" dirty="0" smtClean="0"/>
              <a:t> (</a:t>
            </a:r>
            <a:r>
              <a:rPr lang="de-DE" dirty="0" err="1" smtClean="0"/>
              <a:t>lambda</a:t>
            </a:r>
            <a:r>
              <a:rPr lang="de-DE" dirty="0" smtClean="0"/>
              <a:t>)</a:t>
            </a:r>
          </a:p>
          <a:p>
            <a:pPr marL="171450" indent="-171450">
              <a:buFont typeface="Wingdings"/>
              <a:buChar char="Ø"/>
            </a:pPr>
            <a:r>
              <a:rPr lang="de-DE" dirty="0" smtClean="0"/>
              <a:t>1 µm 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wavelength</a:t>
            </a:r>
            <a:endParaRPr lang="de-DE" dirty="0" smtClean="0"/>
          </a:p>
          <a:p>
            <a:pPr marL="171450" indent="-171450">
              <a:buFont typeface="Wingdings"/>
              <a:buChar char="Ø"/>
            </a:pPr>
            <a:r>
              <a:rPr lang="de-DE" dirty="0" smtClean="0"/>
              <a:t>Ytterbium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for </a:t>
            </a:r>
            <a:r>
              <a:rPr lang="de-DE" dirty="0" err="1" smtClean="0"/>
              <a:t>short</a:t>
            </a:r>
            <a:r>
              <a:rPr lang="de-DE" dirty="0" smtClean="0"/>
              <a:t> pulse </a:t>
            </a:r>
            <a:r>
              <a:rPr lang="de-DE" dirty="0" err="1" smtClean="0"/>
              <a:t>sources</a:t>
            </a:r>
            <a:r>
              <a:rPr lang="de-DE" dirty="0" smtClean="0"/>
              <a:t> </a:t>
            </a:r>
          </a:p>
          <a:p>
            <a:pPr marL="171450" indent="-171450">
              <a:buFont typeface="Wingdings"/>
              <a:buChar char="Ø"/>
            </a:pPr>
            <a:r>
              <a:rPr lang="de-DE" dirty="0" err="1" smtClean="0"/>
              <a:t>Fibre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for </a:t>
            </a:r>
            <a:r>
              <a:rPr lang="de-DE" dirty="0" err="1" smtClean="0"/>
              <a:t>robustness</a:t>
            </a:r>
            <a:endParaRPr lang="de-DE" dirty="0" smtClean="0"/>
          </a:p>
          <a:p>
            <a:pPr marL="171450" indent="-171450">
              <a:buFont typeface="Wingdings"/>
              <a:buChar char="Ø"/>
            </a:pPr>
            <a:r>
              <a:rPr lang="de-DE" dirty="0" err="1" smtClean="0"/>
              <a:t>Synch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003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In-loop </a:t>
            </a:r>
            <a:r>
              <a:rPr lang="de-DE" dirty="0" err="1" smtClean="0"/>
              <a:t>jitter</a:t>
            </a:r>
            <a:r>
              <a:rPr lang="de-DE" dirty="0" smtClean="0"/>
              <a:t> </a:t>
            </a:r>
            <a:r>
              <a:rPr lang="de-DE" dirty="0" err="1" smtClean="0"/>
              <a:t>corresponds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200 </a:t>
            </a:r>
            <a:r>
              <a:rPr lang="de-DE" dirty="0" err="1" smtClean="0"/>
              <a:t>fs</a:t>
            </a:r>
            <a:r>
              <a:rPr lang="de-DE" dirty="0" smtClean="0"/>
              <a:t> </a:t>
            </a:r>
            <a:r>
              <a:rPr lang="de-DE" dirty="0" err="1" smtClean="0"/>
              <a:t>jitter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1.3 GHz </a:t>
            </a:r>
            <a:r>
              <a:rPr lang="de-DE" dirty="0" err="1" smtClean="0"/>
              <a:t>comp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MO </a:t>
            </a:r>
            <a:r>
              <a:rPr lang="de-DE" dirty="0" err="1" smtClean="0"/>
              <a:t>int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10 Hz </a:t>
            </a:r>
            <a:r>
              <a:rPr lang="de-DE" dirty="0" err="1" smtClean="0"/>
              <a:t>to</a:t>
            </a:r>
            <a:r>
              <a:rPr lang="de-DE" dirty="0" smtClean="0"/>
              <a:t> 10 MHz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r>
              <a:rPr lang="de-DE" dirty="0" smtClean="0"/>
              <a:t> out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373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KEEP IT SHORT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0496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0554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00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053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894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835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712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7310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2231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855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9427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07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>
                <a:solidFill>
                  <a:schemeClr val="bg2"/>
                </a:solidFill>
              </a:rPr>
              <a:t>First and Last Name </a:t>
            </a:r>
            <a:r>
              <a:rPr lang="en-GB" sz="900">
                <a:solidFill>
                  <a:schemeClr val="bg2"/>
                </a:solidFill>
              </a:rPr>
              <a:t> |  Title of Presentation  |  Date  |  </a:t>
            </a:r>
            <a:r>
              <a:rPr lang="en-GB" sz="900" b="1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frtzftzuftz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FD64E-4155-4C67-97C2-0F02D9D5BA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34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/>
              <a:t>EO@BC2 – </a:t>
            </a:r>
            <a:br>
              <a:rPr lang="de-DE" dirty="0" smtClean="0"/>
            </a:br>
            <a:r>
              <a:rPr lang="de-DE" dirty="0" smtClean="0"/>
              <a:t>A robust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monitor</a:t>
            </a:r>
            <a:endParaRPr lang="de-DE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 algn="ctr"/>
            <a:r>
              <a:rPr lang="de-DE" dirty="0" err="1" smtClean="0"/>
              <a:t>Comissioning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Laurens Wissmann</a:t>
            </a:r>
          </a:p>
          <a:p>
            <a:r>
              <a:rPr lang="de-DE" dirty="0" smtClean="0">
                <a:solidFill>
                  <a:srgbClr val="00A5EB"/>
                </a:solidFill>
              </a:rPr>
              <a:t>Bernd Steffen, </a:t>
            </a:r>
            <a:r>
              <a:rPr lang="de-DE" u="sng" dirty="0" smtClean="0">
                <a:solidFill>
                  <a:srgbClr val="00A5EB"/>
                </a:solidFill>
              </a:rPr>
              <a:t>Jonas Breunlin</a:t>
            </a:r>
            <a:endParaRPr lang="de-DE" u="sng" dirty="0">
              <a:solidFill>
                <a:srgbClr val="00A5EB"/>
              </a:solidFill>
            </a:endParaRPr>
          </a:p>
          <a:p>
            <a:r>
              <a:rPr lang="de-DE" dirty="0" smtClean="0"/>
              <a:t>EO@BC2 – A robust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monitor</a:t>
            </a:r>
            <a:endParaRPr lang="de-DE" dirty="0"/>
          </a:p>
          <a:p>
            <a:r>
              <a:rPr lang="de-DE" dirty="0" smtClean="0"/>
              <a:t>FLASH </a:t>
            </a:r>
            <a:r>
              <a:rPr lang="de-DE" dirty="0" err="1" smtClean="0"/>
              <a:t>seminar</a:t>
            </a:r>
            <a:r>
              <a:rPr lang="de-DE" dirty="0" smtClean="0"/>
              <a:t>, 2011-12-20</a:t>
            </a: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8" y="1856673"/>
            <a:ext cx="2884881" cy="40798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/>
              <a:t>EO@BC2 S</a:t>
            </a:r>
            <a:r>
              <a:rPr lang="de-DE" dirty="0" smtClean="0"/>
              <a:t>etup – Electronics, </a:t>
            </a:r>
            <a:r>
              <a:rPr lang="de-DE" dirty="0"/>
              <a:t>T</a:t>
            </a:r>
            <a:r>
              <a:rPr lang="de-DE" dirty="0" smtClean="0"/>
              <a:t>rigger,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Box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4277067" cy="4792663"/>
          </a:xfrm>
        </p:spPr>
        <p:txBody>
          <a:bodyPr/>
          <a:lstStyle/>
          <a:p>
            <a:r>
              <a:rPr lang="de-DE" dirty="0" smtClean="0"/>
              <a:t>Lead </a:t>
            </a:r>
            <a:r>
              <a:rPr lang="de-DE" dirty="0" err="1" smtClean="0"/>
              <a:t>shielded</a:t>
            </a:r>
            <a:r>
              <a:rPr lang="de-DE" dirty="0" smtClean="0"/>
              <a:t> box </a:t>
            </a:r>
            <a:r>
              <a:rPr lang="de-DE" dirty="0" err="1" smtClean="0"/>
              <a:t>with</a:t>
            </a:r>
            <a:endParaRPr lang="de-DE" dirty="0" smtClean="0"/>
          </a:p>
          <a:p>
            <a:pPr lvl="1"/>
            <a:r>
              <a:rPr lang="de-DE" dirty="0" smtClean="0"/>
              <a:t>YDFL, </a:t>
            </a:r>
            <a:r>
              <a:rPr lang="de-DE" dirty="0" err="1" smtClean="0"/>
              <a:t>spectrometer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InGaAs</a:t>
            </a:r>
            <a:r>
              <a:rPr lang="de-DE" dirty="0" smtClean="0"/>
              <a:t> Cam</a:t>
            </a:r>
          </a:p>
          <a:p>
            <a:pPr lvl="1"/>
            <a:r>
              <a:rPr lang="de-DE" dirty="0" smtClean="0"/>
              <a:t>RF </a:t>
            </a:r>
            <a:r>
              <a:rPr lang="de-DE" dirty="0" err="1" smtClean="0"/>
              <a:t>electronics</a:t>
            </a:r>
            <a:r>
              <a:rPr lang="de-DE" dirty="0" smtClean="0"/>
              <a:t>, AOM	</a:t>
            </a:r>
          </a:p>
          <a:p>
            <a:pPr lvl="1"/>
            <a:r>
              <a:rPr lang="de-DE" dirty="0" smtClean="0"/>
              <a:t>Power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piezo </a:t>
            </a:r>
            <a:r>
              <a:rPr lang="de-DE" dirty="0" err="1" smtClean="0"/>
              <a:t>driver</a:t>
            </a:r>
            <a:endParaRPr lang="de-DE" dirty="0" smtClean="0"/>
          </a:p>
          <a:p>
            <a:pPr lvl="1"/>
            <a:r>
              <a:rPr lang="de-DE" dirty="0" smtClean="0"/>
              <a:t>VME </a:t>
            </a:r>
            <a:r>
              <a:rPr lang="de-DE" dirty="0" err="1" smtClean="0"/>
              <a:t>crate</a:t>
            </a:r>
            <a:r>
              <a:rPr lang="de-DE" dirty="0" smtClean="0"/>
              <a:t> </a:t>
            </a:r>
            <a:r>
              <a:rPr lang="de-DE" dirty="0" err="1" smtClean="0"/>
              <a:t>wih</a:t>
            </a:r>
            <a:r>
              <a:rPr lang="de-DE" dirty="0" smtClean="0"/>
              <a:t> RF lock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r>
              <a:rPr lang="de-DE" dirty="0" smtClean="0"/>
              <a:t> on a DSP, </a:t>
            </a:r>
            <a:r>
              <a:rPr lang="de-DE" dirty="0" err="1" smtClean="0"/>
              <a:t>delay</a:t>
            </a:r>
            <a:r>
              <a:rPr lang="de-DE" dirty="0" smtClean="0"/>
              <a:t> </a:t>
            </a:r>
            <a:r>
              <a:rPr lang="de-DE" dirty="0" err="1" smtClean="0"/>
              <a:t>cards</a:t>
            </a:r>
            <a:r>
              <a:rPr lang="de-DE" dirty="0" smtClean="0"/>
              <a:t>, </a:t>
            </a:r>
            <a:r>
              <a:rPr lang="de-DE" dirty="0" err="1" smtClean="0"/>
              <a:t>ADC`s</a:t>
            </a:r>
            <a:r>
              <a:rPr lang="de-DE" dirty="0" smtClean="0"/>
              <a:t>,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enhancement</a:t>
            </a:r>
            <a:r>
              <a:rPr lang="de-DE" dirty="0" smtClean="0"/>
              <a:t> </a:t>
            </a:r>
            <a:r>
              <a:rPr lang="de-DE" dirty="0" err="1"/>
              <a:t>b</a:t>
            </a:r>
            <a:r>
              <a:rPr lang="de-DE" dirty="0" err="1" smtClean="0"/>
              <a:t>oard</a:t>
            </a:r>
            <a:r>
              <a:rPr lang="de-DE" dirty="0" smtClean="0"/>
              <a:t>, AOM </a:t>
            </a:r>
            <a:r>
              <a:rPr lang="de-DE" dirty="0" err="1" smtClean="0"/>
              <a:t>driver</a:t>
            </a:r>
            <a:r>
              <a:rPr lang="de-DE" dirty="0" smtClean="0"/>
              <a:t> 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Laser power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endParaRPr lang="de-DE" dirty="0"/>
          </a:p>
          <a:p>
            <a:pPr lvl="1"/>
            <a:r>
              <a:rPr lang="de-DE" dirty="0" smtClean="0"/>
              <a:t>95/5 </a:t>
            </a:r>
            <a:r>
              <a:rPr lang="de-DE" dirty="0" err="1" smtClean="0"/>
              <a:t>Coupler</a:t>
            </a:r>
            <a:r>
              <a:rPr lang="de-DE" dirty="0" smtClean="0"/>
              <a:t>, </a:t>
            </a:r>
            <a:r>
              <a:rPr lang="de-DE" dirty="0" err="1" smtClean="0"/>
              <a:t>Photodiode</a:t>
            </a:r>
            <a:r>
              <a:rPr lang="de-DE" dirty="0" smtClean="0"/>
              <a:t>, RF </a:t>
            </a:r>
            <a:r>
              <a:rPr lang="de-DE" dirty="0" err="1" smtClean="0"/>
              <a:t>amplifiers</a:t>
            </a:r>
            <a:r>
              <a:rPr lang="de-DE" dirty="0" smtClean="0"/>
              <a:t>,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stuff</a:t>
            </a:r>
            <a:endParaRPr lang="de-DE" dirty="0" smtClean="0"/>
          </a:p>
          <a:p>
            <a:pPr lvl="1"/>
            <a:r>
              <a:rPr lang="de-DE" dirty="0" smtClean="0"/>
              <a:t>SRS DG535 for Gate </a:t>
            </a:r>
            <a:r>
              <a:rPr lang="de-DE" dirty="0" err="1" smtClean="0"/>
              <a:t>generation</a:t>
            </a:r>
            <a:endParaRPr lang="de-DE" dirty="0" smtClean="0"/>
          </a:p>
          <a:p>
            <a:pPr lvl="1"/>
            <a:r>
              <a:rPr lang="de-DE" dirty="0" err="1" smtClean="0"/>
              <a:t>Fibre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front end: 2 m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10/18</a:t>
            </a:r>
            <a:endParaRPr 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64" y="1395218"/>
            <a:ext cx="3060198" cy="40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err="1" smtClean="0"/>
              <a:t>Measurements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dirty="0" err="1" smtClean="0"/>
              <a:t>Establishing</a:t>
            </a:r>
            <a:r>
              <a:rPr lang="de-DE" dirty="0" smtClean="0"/>
              <a:t> </a:t>
            </a:r>
            <a:r>
              <a:rPr lang="de-DE" dirty="0" err="1" smtClean="0"/>
              <a:t>Overlap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82574" y="4960418"/>
            <a:ext cx="5255809" cy="1089390"/>
          </a:xfrm>
        </p:spPr>
        <p:txBody>
          <a:bodyPr/>
          <a:lstStyle/>
          <a:p>
            <a:r>
              <a:rPr lang="de-DE" dirty="0" smtClean="0"/>
              <a:t>Fine </a:t>
            </a:r>
            <a:r>
              <a:rPr lang="de-DE" dirty="0" err="1" smtClean="0"/>
              <a:t>timing</a:t>
            </a:r>
            <a:r>
              <a:rPr lang="de-DE" dirty="0" smtClean="0"/>
              <a:t>: </a:t>
            </a:r>
            <a:r>
              <a:rPr lang="de-DE" dirty="0" err="1" smtClean="0"/>
              <a:t>scan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in </a:t>
            </a:r>
            <a:r>
              <a:rPr lang="de-DE" dirty="0" err="1" smtClean="0"/>
              <a:t>steps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1 ps w.r.t. </a:t>
            </a:r>
            <a:r>
              <a:rPr lang="de-DE" dirty="0" err="1" smtClean="0"/>
              <a:t>bunch</a:t>
            </a:r>
            <a:r>
              <a:rPr lang="de-DE" dirty="0" smtClean="0"/>
              <a:t>,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camera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PD</a:t>
            </a:r>
          </a:p>
          <a:p>
            <a:r>
              <a:rPr lang="de-DE" dirty="0" err="1" smtClean="0"/>
              <a:t>Once</a:t>
            </a:r>
            <a:r>
              <a:rPr lang="de-DE" dirty="0" smtClean="0"/>
              <a:t> </a:t>
            </a:r>
            <a:r>
              <a:rPr lang="de-DE" dirty="0" err="1" smtClean="0"/>
              <a:t>found</a:t>
            </a:r>
            <a:r>
              <a:rPr lang="de-DE" dirty="0" smtClean="0"/>
              <a:t>,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endParaRPr lang="de-DE" dirty="0"/>
          </a:p>
        </p:txBody>
      </p:sp>
      <p:pic>
        <p:nvPicPr>
          <p:cNvPr id="7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8383" y="977900"/>
            <a:ext cx="3268476" cy="5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0" y="2270202"/>
            <a:ext cx="4431792" cy="2554224"/>
          </a:xfrm>
          <a:prstGeom prst="rect">
            <a:avLst/>
          </a:prstGeom>
        </p:spPr>
      </p:pic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282576" y="977901"/>
            <a:ext cx="5171456" cy="114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err="1" smtClean="0"/>
              <a:t>Rough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: </a:t>
            </a:r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pick-up</a:t>
            </a:r>
            <a:r>
              <a:rPr lang="de-DE" dirty="0" smtClean="0"/>
              <a:t> </a:t>
            </a:r>
            <a:r>
              <a:rPr lang="de-DE" dirty="0" err="1" smtClean="0"/>
              <a:t>antenna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pulse </a:t>
            </a:r>
            <a:r>
              <a:rPr lang="de-DE" dirty="0" err="1" smtClean="0"/>
              <a:t>arrival</a:t>
            </a:r>
            <a:r>
              <a:rPr lang="de-DE" dirty="0" smtClean="0"/>
              <a:t> time</a:t>
            </a:r>
          </a:p>
          <a:p>
            <a:r>
              <a:rPr lang="de-DE" dirty="0" smtClean="0"/>
              <a:t>Set </a:t>
            </a:r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timer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for AOM </a:t>
            </a:r>
            <a:r>
              <a:rPr lang="de-DE" dirty="0" err="1" smtClean="0"/>
              <a:t>and</a:t>
            </a:r>
            <a:r>
              <a:rPr lang="de-DE" dirty="0" smtClean="0"/>
              <a:t> Cam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11/18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68284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err="1" smtClean="0"/>
              <a:t>Measurements</a:t>
            </a:r>
            <a:r>
              <a:rPr lang="de-DE" dirty="0" smtClean="0"/>
              <a:t> – Data </a:t>
            </a:r>
            <a:r>
              <a:rPr lang="de-DE" dirty="0" err="1" smtClean="0"/>
              <a:t>Acquisition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Time </a:t>
            </a:r>
            <a:r>
              <a:rPr lang="de-DE" dirty="0" err="1" smtClean="0"/>
              <a:t>Calibration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4176713" cy="2346256"/>
          </a:xfrm>
        </p:spPr>
        <p:txBody>
          <a:bodyPr/>
          <a:lstStyle/>
          <a:p>
            <a:r>
              <a:rPr lang="de-DE" dirty="0" smtClean="0"/>
              <a:t>Reference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endParaRPr lang="de-DE" dirty="0" smtClean="0"/>
          </a:p>
          <a:p>
            <a:r>
              <a:rPr lang="de-DE" dirty="0" err="1" smtClean="0"/>
              <a:t>Modulated</a:t>
            </a:r>
            <a:r>
              <a:rPr lang="de-DE" dirty="0" smtClean="0"/>
              <a:t> </a:t>
            </a:r>
            <a:r>
              <a:rPr lang="de-DE" dirty="0" err="1" smtClean="0"/>
              <a:t>spectrum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endParaRPr lang="de-DE" dirty="0" smtClean="0"/>
          </a:p>
          <a:p>
            <a:r>
              <a:rPr lang="de-DE" dirty="0" smtClean="0"/>
              <a:t>Phase </a:t>
            </a:r>
            <a:r>
              <a:rPr lang="de-DE" dirty="0" err="1" smtClean="0"/>
              <a:t>retardation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calculated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relation</a:t>
            </a:r>
            <a:endParaRPr lang="de-DE" dirty="0" smtClean="0"/>
          </a:p>
          <a:p>
            <a:r>
              <a:rPr lang="de-DE" dirty="0" smtClean="0"/>
              <a:t>Phase </a:t>
            </a:r>
            <a:r>
              <a:rPr lang="de-DE" dirty="0" err="1" smtClean="0"/>
              <a:t>retardation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proportional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THz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strength</a:t>
            </a:r>
            <a:endParaRPr lang="de-DE" dirty="0" smtClean="0"/>
          </a:p>
          <a:p>
            <a:endParaRPr lang="de-DE" dirty="0" smtClean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26" y="979135"/>
            <a:ext cx="4306248" cy="2902005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284845" y="3843620"/>
            <a:ext cx="3332296" cy="220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Time </a:t>
            </a:r>
            <a:r>
              <a:rPr lang="de-DE" dirty="0" err="1" smtClean="0"/>
              <a:t>calibration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hifting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respect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smtClean="0"/>
              <a:t>e-</a:t>
            </a:r>
            <a:r>
              <a:rPr lang="de-DE" dirty="0" err="1" smtClean="0"/>
              <a:t>bunch</a:t>
            </a:r>
            <a:endParaRPr lang="de-DE" dirty="0" smtClean="0"/>
          </a:p>
          <a:p>
            <a:r>
              <a:rPr lang="de-DE" dirty="0" smtClean="0"/>
              <a:t>-28 </a:t>
            </a:r>
            <a:r>
              <a:rPr lang="de-DE" dirty="0" err="1" smtClean="0"/>
              <a:t>channel</a:t>
            </a:r>
            <a:r>
              <a:rPr lang="de-DE" dirty="0" smtClean="0"/>
              <a:t>/ps (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head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)</a:t>
            </a:r>
          </a:p>
          <a:p>
            <a:r>
              <a:rPr lang="de-DE" dirty="0" smtClean="0"/>
              <a:t>6.4 ps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endParaRPr lang="de-DE" dirty="0" smtClean="0"/>
          </a:p>
          <a:p>
            <a:endParaRPr lang="de-DE" dirty="0" smtClean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44" y="4243136"/>
            <a:ext cx="5074930" cy="174193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12/18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531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err="1" smtClean="0"/>
              <a:t>Measurements</a:t>
            </a:r>
            <a:r>
              <a:rPr lang="de-DE" dirty="0" smtClean="0"/>
              <a:t> – </a:t>
            </a:r>
            <a:r>
              <a:rPr lang="de-DE" dirty="0"/>
              <a:t>L</a:t>
            </a:r>
            <a:r>
              <a:rPr lang="de-DE" dirty="0" smtClean="0"/>
              <a:t>ong </a:t>
            </a:r>
            <a:r>
              <a:rPr lang="de-DE" dirty="0"/>
              <a:t>T</a:t>
            </a:r>
            <a:r>
              <a:rPr lang="de-DE" dirty="0" smtClean="0"/>
              <a:t>ime </a:t>
            </a:r>
            <a:r>
              <a:rPr lang="de-DE" dirty="0"/>
              <a:t>S</a:t>
            </a:r>
            <a:r>
              <a:rPr lang="de-DE" dirty="0" smtClean="0"/>
              <a:t>can, </a:t>
            </a:r>
            <a:r>
              <a:rPr lang="de-DE" dirty="0"/>
              <a:t>L</a:t>
            </a:r>
            <a:r>
              <a:rPr lang="de-DE" dirty="0" smtClean="0"/>
              <a:t>ow Charge </a:t>
            </a:r>
            <a:r>
              <a:rPr lang="de-DE" dirty="0" err="1"/>
              <a:t>A</a:t>
            </a:r>
            <a:r>
              <a:rPr lang="de-DE" dirty="0" err="1" smtClean="0"/>
              <a:t>bility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4176713" cy="2080889"/>
          </a:xfrm>
        </p:spPr>
        <p:txBody>
          <a:bodyPr/>
          <a:lstStyle/>
          <a:p>
            <a:r>
              <a:rPr lang="de-DE" dirty="0"/>
              <a:t>Subsequent </a:t>
            </a:r>
            <a:r>
              <a:rPr lang="de-DE" dirty="0" err="1"/>
              <a:t>sets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concatenated</a:t>
            </a:r>
            <a:r>
              <a:rPr lang="de-DE" dirty="0"/>
              <a:t> after </a:t>
            </a:r>
            <a:r>
              <a:rPr lang="de-DE" dirty="0" err="1"/>
              <a:t>requiry</a:t>
            </a:r>
            <a:endParaRPr lang="de-DE" dirty="0"/>
          </a:p>
          <a:p>
            <a:r>
              <a:rPr lang="de-DE" dirty="0" err="1"/>
              <a:t>Clearly</a:t>
            </a:r>
            <a:r>
              <a:rPr lang="de-DE" dirty="0"/>
              <a:t> </a:t>
            </a:r>
            <a:r>
              <a:rPr lang="de-DE" dirty="0" err="1"/>
              <a:t>visible</a:t>
            </a:r>
            <a:r>
              <a:rPr lang="de-DE" dirty="0"/>
              <a:t> </a:t>
            </a:r>
            <a:r>
              <a:rPr lang="de-DE" dirty="0" err="1"/>
              <a:t>artifact</a:t>
            </a:r>
            <a:r>
              <a:rPr lang="de-DE" dirty="0"/>
              <a:t> </a:t>
            </a:r>
            <a:r>
              <a:rPr lang="de-DE" dirty="0" err="1"/>
              <a:t>at</a:t>
            </a:r>
            <a:r>
              <a:rPr lang="de-DE" dirty="0"/>
              <a:t> 11 ps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reflection</a:t>
            </a:r>
            <a:r>
              <a:rPr lang="de-DE" dirty="0"/>
              <a:t> in EO </a:t>
            </a:r>
            <a:r>
              <a:rPr lang="de-DE" dirty="0" err="1"/>
              <a:t>crystal</a:t>
            </a:r>
            <a:endParaRPr lang="de-DE" dirty="0"/>
          </a:p>
          <a:p>
            <a:r>
              <a:rPr lang="de-DE" dirty="0" err="1"/>
              <a:t>Ringing</a:t>
            </a:r>
            <a:r>
              <a:rPr lang="de-DE" dirty="0"/>
              <a:t> for </a:t>
            </a:r>
            <a:r>
              <a:rPr lang="de-DE" dirty="0" err="1"/>
              <a:t>several</a:t>
            </a:r>
            <a:r>
              <a:rPr lang="de-DE" dirty="0"/>
              <a:t> </a:t>
            </a:r>
            <a:r>
              <a:rPr lang="de-DE" dirty="0" err="1"/>
              <a:t>hundred</a:t>
            </a:r>
            <a:r>
              <a:rPr lang="de-DE" dirty="0"/>
              <a:t> </a:t>
            </a:r>
            <a:r>
              <a:rPr lang="de-DE" dirty="0" smtClean="0"/>
              <a:t>ps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08" y="980354"/>
            <a:ext cx="4210821" cy="305105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13/18</a:t>
            </a:r>
            <a:endParaRPr lang="de-DE" sz="1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68" y="3007898"/>
            <a:ext cx="4172720" cy="3041910"/>
          </a:xfrm>
          <a:prstGeom prst="rect">
            <a:avLst/>
          </a:prstGeom>
        </p:spPr>
      </p:pic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680308" y="4244105"/>
            <a:ext cx="4176713" cy="1813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smtClean="0"/>
              <a:t>Signals for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charges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50 </a:t>
            </a:r>
            <a:r>
              <a:rPr lang="de-DE" dirty="0" err="1" smtClean="0"/>
              <a:t>pC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measured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0156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err="1" smtClean="0"/>
              <a:t>Measurements</a:t>
            </a:r>
            <a:r>
              <a:rPr lang="de-DE" dirty="0" smtClean="0"/>
              <a:t> – </a:t>
            </a:r>
            <a:r>
              <a:rPr lang="de-DE" dirty="0" err="1" smtClean="0"/>
              <a:t>Bunch</a:t>
            </a:r>
            <a:r>
              <a:rPr lang="de-DE" dirty="0" smtClean="0"/>
              <a:t> Shapes: EO@BC2 vs. LOLA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61" y="2746527"/>
            <a:ext cx="8262628" cy="1495273"/>
          </a:xfrm>
        </p:spPr>
        <p:txBody>
          <a:bodyPr/>
          <a:lstStyle/>
          <a:p>
            <a:r>
              <a:rPr lang="de-DE" dirty="0" smtClean="0"/>
              <a:t>Straight </a:t>
            </a:r>
            <a:r>
              <a:rPr lang="de-DE" dirty="0" err="1" smtClean="0"/>
              <a:t>through</a:t>
            </a:r>
            <a:r>
              <a:rPr lang="de-DE" dirty="0" smtClean="0"/>
              <a:t> BC3, </a:t>
            </a:r>
            <a:r>
              <a:rPr lang="de-DE" dirty="0" err="1" smtClean="0"/>
              <a:t>measure</a:t>
            </a:r>
            <a:r>
              <a:rPr lang="de-DE" dirty="0" smtClean="0"/>
              <a:t> same </a:t>
            </a:r>
            <a:r>
              <a:rPr lang="de-DE" dirty="0" err="1" smtClean="0"/>
              <a:t>bunch</a:t>
            </a:r>
            <a:endParaRPr lang="de-DE" dirty="0" smtClean="0"/>
          </a:p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agreement</a:t>
            </a:r>
            <a:r>
              <a:rPr lang="de-DE" dirty="0" smtClean="0"/>
              <a:t> in </a:t>
            </a:r>
            <a:r>
              <a:rPr lang="de-DE" dirty="0" err="1" smtClean="0"/>
              <a:t>shape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ordinary</a:t>
            </a:r>
            <a:r>
              <a:rPr lang="de-DE" dirty="0" smtClean="0"/>
              <a:t> </a:t>
            </a:r>
            <a:r>
              <a:rPr lang="de-DE" dirty="0" err="1" smtClean="0"/>
              <a:t>bunches</a:t>
            </a:r>
            <a:endParaRPr lang="de-DE" dirty="0" smtClean="0"/>
          </a:p>
          <a:p>
            <a:r>
              <a:rPr lang="de-DE" dirty="0" err="1" smtClean="0"/>
              <a:t>Oscillations</a:t>
            </a:r>
            <a:r>
              <a:rPr lang="de-DE" dirty="0" smtClean="0"/>
              <a:t> </a:t>
            </a:r>
            <a:r>
              <a:rPr lang="de-DE" dirty="0" err="1" smtClean="0"/>
              <a:t>occur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a </a:t>
            </a:r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edge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produced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39" y="980207"/>
            <a:ext cx="5440691" cy="17663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430" y="4287885"/>
            <a:ext cx="5440691" cy="176632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14/18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6638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err="1" smtClean="0"/>
              <a:t>Measurements</a:t>
            </a:r>
            <a:r>
              <a:rPr lang="de-DE" dirty="0" smtClean="0"/>
              <a:t> – Resolution </a:t>
            </a:r>
            <a:r>
              <a:rPr lang="de-DE" dirty="0"/>
              <a:t>L</a:t>
            </a:r>
            <a:r>
              <a:rPr lang="de-DE" dirty="0" smtClean="0"/>
              <a:t>imit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33195" y="978290"/>
            <a:ext cx="4289425" cy="2007070"/>
          </a:xfrm>
        </p:spPr>
        <p:txBody>
          <a:bodyPr/>
          <a:lstStyle/>
          <a:p>
            <a:r>
              <a:rPr lang="de-DE" dirty="0" err="1" smtClean="0"/>
              <a:t>Steep</a:t>
            </a:r>
            <a:r>
              <a:rPr lang="de-DE" dirty="0" smtClean="0"/>
              <a:t> </a:t>
            </a:r>
            <a:r>
              <a:rPr lang="de-DE" dirty="0" err="1" smtClean="0"/>
              <a:t>edges</a:t>
            </a:r>
            <a:r>
              <a:rPr lang="de-DE" dirty="0" smtClean="0"/>
              <a:t> -&gt; </a:t>
            </a:r>
            <a:r>
              <a:rPr lang="de-DE" dirty="0" err="1" smtClean="0"/>
              <a:t>Oscillations</a:t>
            </a:r>
            <a:r>
              <a:rPr lang="de-DE" dirty="0" smtClean="0"/>
              <a:t> </a:t>
            </a:r>
            <a:r>
              <a:rPr lang="de-DE" dirty="0" err="1" smtClean="0"/>
              <a:t>occur</a:t>
            </a:r>
            <a:endParaRPr lang="de-DE" dirty="0" smtClean="0"/>
          </a:p>
          <a:p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mixing</a:t>
            </a:r>
            <a:endParaRPr lang="de-DE" dirty="0" smtClean="0"/>
          </a:p>
          <a:p>
            <a:r>
              <a:rPr lang="de-DE" dirty="0" err="1" smtClean="0"/>
              <a:t>Simulations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, </a:t>
            </a: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gaussian</a:t>
            </a:r>
            <a:r>
              <a:rPr lang="de-DE" dirty="0" smtClean="0"/>
              <a:t> </a:t>
            </a:r>
            <a:r>
              <a:rPr lang="de-DE" dirty="0" err="1" smtClean="0"/>
              <a:t>bunches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6" y="978290"/>
            <a:ext cx="4364038" cy="30130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699" y="3039186"/>
            <a:ext cx="4432705" cy="300289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15/18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1322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smtClean="0"/>
              <a:t>EO@BC2 – Upgrade (2011 </a:t>
            </a:r>
            <a:r>
              <a:rPr lang="de-DE" dirty="0" err="1" smtClean="0"/>
              <a:t>Easter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hutdown</a:t>
            </a:r>
            <a:r>
              <a:rPr lang="de-DE" dirty="0" smtClean="0"/>
              <a:t>)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Crystal </a:t>
            </a:r>
            <a:r>
              <a:rPr lang="de-DE" dirty="0" err="1" smtClean="0"/>
              <a:t>exchange</a:t>
            </a:r>
            <a:endParaRPr lang="de-DE" dirty="0"/>
          </a:p>
          <a:p>
            <a:pPr lvl="1"/>
            <a:r>
              <a:rPr lang="de-DE" dirty="0" smtClean="0"/>
              <a:t>0.5 mm </a:t>
            </a:r>
            <a:r>
              <a:rPr lang="de-DE" dirty="0" err="1" smtClean="0"/>
              <a:t>GaP</a:t>
            </a:r>
            <a:r>
              <a:rPr lang="de-DE" dirty="0" smtClean="0"/>
              <a:t> -&gt; 5 mm </a:t>
            </a:r>
            <a:r>
              <a:rPr lang="de-DE" dirty="0" err="1" smtClean="0"/>
              <a:t>GaP</a:t>
            </a:r>
            <a:endParaRPr lang="de-DE" dirty="0" smtClean="0"/>
          </a:p>
          <a:p>
            <a:pPr lvl="1"/>
            <a:r>
              <a:rPr lang="de-DE" dirty="0" err="1" smtClean="0"/>
              <a:t>stronger</a:t>
            </a:r>
            <a:r>
              <a:rPr lang="de-DE" dirty="0" smtClean="0"/>
              <a:t> </a:t>
            </a:r>
            <a:r>
              <a:rPr lang="de-DE" dirty="0" err="1" smtClean="0"/>
              <a:t>phase</a:t>
            </a:r>
            <a:r>
              <a:rPr lang="de-DE" dirty="0" smtClean="0"/>
              <a:t> </a:t>
            </a:r>
            <a:r>
              <a:rPr lang="de-DE" dirty="0" err="1" smtClean="0"/>
              <a:t>retardation</a:t>
            </a:r>
            <a:r>
              <a:rPr lang="de-DE" dirty="0" smtClean="0"/>
              <a:t> (larger </a:t>
            </a:r>
            <a:r>
              <a:rPr lang="de-DE" dirty="0" err="1" smtClean="0"/>
              <a:t>signal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reflection</a:t>
            </a:r>
            <a:r>
              <a:rPr lang="de-DE" dirty="0" smtClean="0"/>
              <a:t> </a:t>
            </a:r>
            <a:r>
              <a:rPr lang="de-DE" dirty="0" err="1" smtClean="0"/>
              <a:t>artifact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11 ps </a:t>
            </a:r>
            <a:r>
              <a:rPr lang="de-DE" dirty="0" err="1" smtClean="0"/>
              <a:t>to</a:t>
            </a:r>
            <a:r>
              <a:rPr lang="de-DE" dirty="0" smtClean="0"/>
              <a:t> 110 ps</a:t>
            </a:r>
          </a:p>
          <a:p>
            <a:r>
              <a:rPr lang="de-DE" dirty="0" err="1" smtClean="0"/>
              <a:t>Longer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fibre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Stronger</a:t>
            </a:r>
            <a:r>
              <a:rPr lang="de-DE" dirty="0" smtClean="0"/>
              <a:t> </a:t>
            </a:r>
            <a:r>
              <a:rPr lang="de-DE" dirty="0" err="1" smtClean="0"/>
              <a:t>chirped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r>
              <a:rPr lang="de-DE" dirty="0" smtClean="0"/>
              <a:t> (7 ps -&gt; 10 ps)</a:t>
            </a:r>
          </a:p>
          <a:p>
            <a:pPr lvl="1"/>
            <a:r>
              <a:rPr lang="de-DE" dirty="0" err="1" smtClean="0"/>
              <a:t>Enhamncement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endParaRPr lang="de-DE" dirty="0" smtClean="0"/>
          </a:p>
          <a:p>
            <a:r>
              <a:rPr lang="de-DE" dirty="0" smtClean="0"/>
              <a:t>Trigger </a:t>
            </a:r>
            <a:r>
              <a:rPr lang="de-DE" dirty="0" err="1" smtClean="0"/>
              <a:t>enhancement</a:t>
            </a:r>
            <a:r>
              <a:rPr lang="de-DE" dirty="0" smtClean="0"/>
              <a:t> </a:t>
            </a:r>
            <a:r>
              <a:rPr lang="de-DE" dirty="0" err="1" smtClean="0"/>
              <a:t>board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endParaRPr lang="de-DE" dirty="0" smtClean="0"/>
          </a:p>
          <a:p>
            <a:pPr lvl="1"/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jitter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gating</a:t>
            </a:r>
            <a:endParaRPr lang="de-DE" dirty="0" smtClean="0"/>
          </a:p>
          <a:p>
            <a:pPr lvl="1"/>
            <a:r>
              <a:rPr lang="de-DE" dirty="0" err="1" smtClean="0"/>
              <a:t>Decrease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r>
              <a:rPr lang="de-DE" dirty="0" smtClean="0"/>
              <a:t> </a:t>
            </a:r>
            <a:r>
              <a:rPr lang="de-DE" dirty="0" err="1" smtClean="0"/>
              <a:t>jitter</a:t>
            </a:r>
            <a:endParaRPr lang="de-DE" dirty="0" smtClean="0"/>
          </a:p>
          <a:p>
            <a:r>
              <a:rPr lang="de-DE" dirty="0" smtClean="0"/>
              <a:t>Laser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returned</a:t>
            </a:r>
            <a:r>
              <a:rPr lang="de-DE" dirty="0" smtClean="0"/>
              <a:t> a </a:t>
            </a:r>
            <a:r>
              <a:rPr lang="de-DE" dirty="0" err="1" smtClean="0"/>
              <a:t>second</a:t>
            </a:r>
            <a:r>
              <a:rPr lang="de-DE" dirty="0" smtClean="0"/>
              <a:t> time 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16/18</a:t>
            </a: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16" y="2468071"/>
            <a:ext cx="3811665" cy="307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6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4792663"/>
          </a:xfrm>
        </p:spPr>
        <p:txBody>
          <a:bodyPr/>
          <a:lstStyle/>
          <a:p>
            <a:r>
              <a:rPr lang="de-DE" dirty="0" smtClean="0"/>
              <a:t>Hardware </a:t>
            </a:r>
          </a:p>
          <a:p>
            <a:pPr lvl="1"/>
            <a:r>
              <a:rPr lang="de-DE" dirty="0" smtClean="0"/>
              <a:t>Monitor </a:t>
            </a:r>
            <a:r>
              <a:rPr lang="de-DE" dirty="0" err="1" smtClean="0"/>
              <a:t>proved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endParaRPr lang="de-DE" dirty="0"/>
          </a:p>
          <a:p>
            <a:pPr lvl="1"/>
            <a:r>
              <a:rPr lang="de-DE" dirty="0" smtClean="0"/>
              <a:t>Resolution </a:t>
            </a:r>
            <a:r>
              <a:rPr lang="de-DE" dirty="0" err="1" smtClean="0"/>
              <a:t>sufficient</a:t>
            </a:r>
            <a:r>
              <a:rPr lang="de-DE" dirty="0" smtClean="0"/>
              <a:t> for </a:t>
            </a:r>
            <a:r>
              <a:rPr lang="de-DE" dirty="0" err="1" smtClean="0"/>
              <a:t>long</a:t>
            </a:r>
            <a:r>
              <a:rPr lang="de-DE" dirty="0" smtClean="0"/>
              <a:t>						 </a:t>
            </a:r>
            <a:r>
              <a:rPr lang="de-DE" dirty="0" err="1" smtClean="0"/>
              <a:t>bunches</a:t>
            </a:r>
            <a:r>
              <a:rPr lang="de-DE" dirty="0" smtClean="0"/>
              <a:t> after </a:t>
            </a:r>
            <a:r>
              <a:rPr lang="de-DE" dirty="0" smtClean="0"/>
              <a:t>BC2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 smtClean="0"/>
              <a:t>Software</a:t>
            </a:r>
          </a:p>
          <a:p>
            <a:pPr lvl="1"/>
            <a:r>
              <a:rPr lang="de-DE" dirty="0" smtClean="0"/>
              <a:t>All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MATLAB </a:t>
            </a:r>
            <a:r>
              <a:rPr lang="de-DE" dirty="0" err="1" smtClean="0"/>
              <a:t>scripts</a:t>
            </a:r>
            <a:r>
              <a:rPr lang="de-DE" dirty="0" smtClean="0"/>
              <a:t> -&gt; not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friendly</a:t>
            </a:r>
            <a:endParaRPr lang="de-DE" dirty="0" smtClean="0"/>
          </a:p>
          <a:p>
            <a:pPr lvl="1"/>
            <a:r>
              <a:rPr lang="de-DE" dirty="0" smtClean="0"/>
              <a:t>A </a:t>
            </a:r>
            <a:r>
              <a:rPr lang="de-DE" dirty="0" err="1" smtClean="0"/>
              <a:t>Matlab</a:t>
            </a:r>
            <a:r>
              <a:rPr lang="de-DE" dirty="0" smtClean="0"/>
              <a:t> GUI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r>
              <a:rPr lang="de-DE" dirty="0" smtClean="0"/>
              <a:t> -&gt;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friendly</a:t>
            </a:r>
            <a:endParaRPr lang="de-DE" dirty="0" smtClean="0"/>
          </a:p>
          <a:p>
            <a:pPr lvl="1"/>
            <a:r>
              <a:rPr lang="de-DE" dirty="0" smtClean="0"/>
              <a:t>A </a:t>
            </a:r>
            <a:r>
              <a:rPr lang="de-DE" dirty="0" err="1" smtClean="0"/>
              <a:t>dedicated</a:t>
            </a:r>
            <a:r>
              <a:rPr lang="de-DE" dirty="0" smtClean="0"/>
              <a:t> DOOCS </a:t>
            </a:r>
            <a:r>
              <a:rPr lang="de-DE" dirty="0" err="1" smtClean="0"/>
              <a:t>server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developped</a:t>
            </a:r>
            <a:r>
              <a:rPr lang="de-DE" dirty="0" smtClean="0"/>
              <a:t> -&gt; </a:t>
            </a:r>
            <a:r>
              <a:rPr lang="de-DE" dirty="0" err="1" smtClean="0"/>
              <a:t>operator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endParaRPr lang="de-DE" dirty="0" smtClean="0"/>
          </a:p>
          <a:p>
            <a:pPr lvl="2"/>
            <a:endParaRPr lang="de-DE" dirty="0" smtClean="0"/>
          </a:p>
          <a:p>
            <a:r>
              <a:rPr lang="de-DE" dirty="0" smtClean="0"/>
              <a:t>Future </a:t>
            </a:r>
            <a:r>
              <a:rPr lang="de-DE" dirty="0" err="1" smtClean="0"/>
              <a:t>perspective</a:t>
            </a:r>
            <a:endParaRPr lang="de-DE" dirty="0" smtClean="0"/>
          </a:p>
          <a:p>
            <a:pPr lvl="1"/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tuning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r>
              <a:rPr lang="de-DE" dirty="0" smtClean="0"/>
              <a:t>, for </a:t>
            </a:r>
            <a:r>
              <a:rPr lang="de-DE" dirty="0" err="1" smtClean="0"/>
              <a:t>example</a:t>
            </a:r>
            <a:r>
              <a:rPr lang="de-DE" dirty="0" smtClean="0"/>
              <a:t>, for </a:t>
            </a:r>
            <a:r>
              <a:rPr lang="de-DE" dirty="0" err="1" smtClean="0"/>
              <a:t>tailored</a:t>
            </a:r>
            <a:r>
              <a:rPr lang="de-DE" dirty="0" smtClean="0"/>
              <a:t> </a:t>
            </a:r>
            <a:r>
              <a:rPr lang="de-DE" dirty="0" err="1" smtClean="0"/>
              <a:t>bunches</a:t>
            </a:r>
            <a:endParaRPr lang="de-DE" dirty="0" smtClean="0"/>
          </a:p>
          <a:p>
            <a:pPr lvl="1"/>
            <a:r>
              <a:rPr lang="de-DE" dirty="0" smtClean="0"/>
              <a:t>Minor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might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 (</a:t>
            </a:r>
            <a:r>
              <a:rPr lang="de-DE" dirty="0" err="1"/>
              <a:t>integrating</a:t>
            </a:r>
            <a:r>
              <a:rPr lang="de-DE" dirty="0"/>
              <a:t> a pulse </a:t>
            </a:r>
            <a:r>
              <a:rPr lang="de-DE" dirty="0" err="1"/>
              <a:t>compressor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frontend</a:t>
            </a:r>
            <a:r>
              <a:rPr lang="de-DE" dirty="0" smtClean="0"/>
              <a:t>)</a:t>
            </a:r>
          </a:p>
          <a:p>
            <a:pPr lvl="1"/>
            <a:r>
              <a:rPr lang="de-DE" dirty="0"/>
              <a:t>The </a:t>
            </a:r>
            <a:r>
              <a:rPr lang="de-DE" dirty="0" err="1"/>
              <a:t>frontend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a </a:t>
            </a:r>
            <a:r>
              <a:rPr lang="de-DE" dirty="0" err="1"/>
              <a:t>part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XFEL </a:t>
            </a:r>
            <a:r>
              <a:rPr lang="de-DE" dirty="0" err="1"/>
              <a:t>diagnostics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a different </a:t>
            </a:r>
            <a:r>
              <a:rPr lang="de-DE" dirty="0" err="1"/>
              <a:t>laser</a:t>
            </a:r>
            <a:r>
              <a:rPr lang="de-DE" dirty="0"/>
              <a:t> </a:t>
            </a:r>
            <a:r>
              <a:rPr lang="de-DE" dirty="0" err="1"/>
              <a:t>system</a:t>
            </a:r>
            <a:endParaRPr lang="de-DE" dirty="0"/>
          </a:p>
          <a:p>
            <a:pPr lvl="1"/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de-DE" dirty="0" smtClean="0"/>
              <a:t>EO@BC2 – </a:t>
            </a:r>
            <a:r>
              <a:rPr lang="de-DE" dirty="0" err="1"/>
              <a:t>C</a:t>
            </a:r>
            <a:r>
              <a:rPr lang="de-DE" dirty="0" err="1" smtClean="0"/>
              <a:t>urrent</a:t>
            </a:r>
            <a:r>
              <a:rPr lang="de-DE" dirty="0" smtClean="0"/>
              <a:t> </a:t>
            </a:r>
            <a:r>
              <a:rPr lang="de-DE" dirty="0"/>
              <a:t>S</a:t>
            </a:r>
            <a:r>
              <a:rPr lang="de-DE" dirty="0" smtClean="0"/>
              <a:t>tatus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/>
              <a:t>O</a:t>
            </a:r>
            <a:r>
              <a:rPr lang="de-DE" dirty="0" smtClean="0"/>
              <a:t>utlook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17/18</a:t>
            </a:r>
            <a:endParaRPr lang="de-DE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77" y="754024"/>
            <a:ext cx="4812777" cy="254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052507" y="4884555"/>
            <a:ext cx="3544312" cy="117334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for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/>
              <a:t>	 </a:t>
            </a:r>
            <a:r>
              <a:rPr lang="de-DE" dirty="0" smtClean="0"/>
              <a:t>     …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questions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de-DE" dirty="0" smtClean="0"/>
              <a:t>The End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5487" y="793603"/>
            <a:ext cx="8520113" cy="5125188"/>
          </a:xfrm>
        </p:spPr>
        <p:txBody>
          <a:bodyPr/>
          <a:lstStyle/>
          <a:p>
            <a:r>
              <a:rPr lang="de-DE" dirty="0" smtClean="0"/>
              <a:t>Basics</a:t>
            </a:r>
          </a:p>
          <a:p>
            <a:pPr lvl="1"/>
            <a:r>
              <a:rPr lang="de-DE" dirty="0"/>
              <a:t>The </a:t>
            </a:r>
            <a:r>
              <a:rPr lang="de-DE" dirty="0" err="1" smtClean="0"/>
              <a:t>electro-optic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, </a:t>
            </a:r>
            <a:r>
              <a:rPr lang="de-DE" dirty="0" err="1" smtClean="0"/>
              <a:t>measurement</a:t>
            </a:r>
            <a:r>
              <a:rPr lang="de-DE" dirty="0" smtClean="0"/>
              <a:t> </a:t>
            </a:r>
            <a:r>
              <a:rPr lang="de-DE" dirty="0" err="1"/>
              <a:t>setups</a:t>
            </a:r>
            <a:endParaRPr lang="de-DE" dirty="0"/>
          </a:p>
          <a:p>
            <a:pPr lvl="1"/>
            <a:r>
              <a:rPr lang="de-DE" dirty="0" err="1"/>
              <a:t>Electro-optic</a:t>
            </a:r>
            <a:r>
              <a:rPr lang="de-DE" dirty="0"/>
              <a:t> </a:t>
            </a:r>
            <a:r>
              <a:rPr lang="de-DE" dirty="0" err="1"/>
              <a:t>spectral</a:t>
            </a:r>
            <a:r>
              <a:rPr lang="de-DE" dirty="0"/>
              <a:t> </a:t>
            </a:r>
            <a:r>
              <a:rPr lang="de-DE" dirty="0" err="1" smtClean="0"/>
              <a:t>decoding</a:t>
            </a:r>
            <a:endParaRPr lang="de-DE" dirty="0" smtClean="0"/>
          </a:p>
          <a:p>
            <a:r>
              <a:rPr lang="de-DE" dirty="0" smtClean="0"/>
              <a:t>Setup</a:t>
            </a:r>
          </a:p>
          <a:p>
            <a:pPr lvl="1"/>
            <a:r>
              <a:rPr lang="de-DE" dirty="0" err="1" smtClean="0"/>
              <a:t>Schematic</a:t>
            </a:r>
            <a:endParaRPr lang="de-DE" dirty="0" smtClean="0"/>
          </a:p>
          <a:p>
            <a:pPr lvl="1"/>
            <a:r>
              <a:rPr lang="de-DE" dirty="0" smtClean="0"/>
              <a:t>Laser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synchronisation</a:t>
            </a:r>
            <a:r>
              <a:rPr lang="de-DE" dirty="0" smtClean="0"/>
              <a:t>	</a:t>
            </a:r>
          </a:p>
          <a:p>
            <a:pPr lvl="1"/>
            <a:r>
              <a:rPr lang="de-DE" dirty="0" err="1" smtClean="0"/>
              <a:t>Electro-optic</a:t>
            </a:r>
            <a:r>
              <a:rPr lang="de-DE" dirty="0" smtClean="0"/>
              <a:t> </a:t>
            </a:r>
            <a:r>
              <a:rPr lang="de-DE" dirty="0" err="1" smtClean="0"/>
              <a:t>frontend</a:t>
            </a:r>
            <a:r>
              <a:rPr lang="de-DE" dirty="0" smtClean="0"/>
              <a:t>, </a:t>
            </a:r>
            <a:r>
              <a:rPr lang="de-DE" dirty="0" err="1" smtClean="0"/>
              <a:t>electronics</a:t>
            </a:r>
            <a:endParaRPr lang="de-DE" dirty="0" smtClean="0"/>
          </a:p>
          <a:p>
            <a:r>
              <a:rPr lang="de-DE" dirty="0" err="1" smtClean="0"/>
              <a:t>Results</a:t>
            </a:r>
            <a:endParaRPr lang="de-DE" dirty="0"/>
          </a:p>
          <a:p>
            <a:pPr lvl="1"/>
            <a:r>
              <a:rPr lang="de-DE" dirty="0" err="1" smtClean="0"/>
              <a:t>Establishing</a:t>
            </a:r>
            <a:r>
              <a:rPr lang="de-DE" dirty="0" smtClean="0"/>
              <a:t> </a:t>
            </a:r>
            <a:r>
              <a:rPr lang="de-DE" dirty="0" err="1" smtClean="0"/>
              <a:t>Overlap</a:t>
            </a:r>
            <a:endParaRPr lang="de-DE" dirty="0" smtClean="0"/>
          </a:p>
          <a:p>
            <a:pPr lvl="1"/>
            <a:r>
              <a:rPr lang="de-DE" dirty="0" smtClean="0"/>
              <a:t>Data </a:t>
            </a:r>
            <a:r>
              <a:rPr lang="de-DE" dirty="0" err="1"/>
              <a:t>a</a:t>
            </a:r>
            <a:r>
              <a:rPr lang="de-DE" dirty="0" err="1" smtClean="0"/>
              <a:t>cquisition</a:t>
            </a:r>
            <a:r>
              <a:rPr lang="de-DE" dirty="0" smtClean="0"/>
              <a:t>, </a:t>
            </a:r>
            <a:r>
              <a:rPr lang="de-DE" dirty="0"/>
              <a:t>t</a:t>
            </a:r>
            <a:r>
              <a:rPr lang="de-DE" dirty="0" smtClean="0"/>
              <a:t>ime </a:t>
            </a:r>
            <a:r>
              <a:rPr lang="de-DE" dirty="0" err="1" smtClean="0"/>
              <a:t>calibration</a:t>
            </a:r>
            <a:endParaRPr lang="de-DE" dirty="0"/>
          </a:p>
          <a:p>
            <a:pPr lvl="1"/>
            <a:r>
              <a:rPr lang="de-DE" dirty="0" smtClean="0"/>
              <a:t>Long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scan</a:t>
            </a:r>
            <a:r>
              <a:rPr lang="de-DE" dirty="0" smtClean="0"/>
              <a:t>,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capability</a:t>
            </a:r>
            <a:endParaRPr lang="de-DE" dirty="0" smtClean="0"/>
          </a:p>
          <a:p>
            <a:pPr lvl="1"/>
            <a:r>
              <a:rPr lang="de-DE" dirty="0" smtClean="0"/>
              <a:t>Beam </a:t>
            </a:r>
            <a:r>
              <a:rPr lang="de-DE" dirty="0" err="1" smtClean="0"/>
              <a:t>shape</a:t>
            </a:r>
            <a:r>
              <a:rPr lang="de-DE" dirty="0" smtClean="0"/>
              <a:t> </a:t>
            </a:r>
            <a:r>
              <a:rPr lang="de-DE" dirty="0" err="1" smtClean="0"/>
              <a:t>measurement</a:t>
            </a:r>
            <a:r>
              <a:rPr lang="de-DE" dirty="0" smtClean="0"/>
              <a:t> vs. LOLA,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limitation</a:t>
            </a:r>
            <a:endParaRPr lang="de-DE" dirty="0"/>
          </a:p>
          <a:p>
            <a:r>
              <a:rPr lang="de-DE" dirty="0" smtClean="0"/>
              <a:t>Upgrade</a:t>
            </a:r>
          </a:p>
          <a:p>
            <a:pPr lvl="1"/>
            <a:r>
              <a:rPr lang="de-DE" dirty="0" smtClean="0"/>
              <a:t>Exchange </a:t>
            </a:r>
            <a:r>
              <a:rPr lang="de-DE" dirty="0" err="1" smtClean="0"/>
              <a:t>of</a:t>
            </a:r>
            <a:r>
              <a:rPr lang="de-DE" dirty="0" smtClean="0"/>
              <a:t> EO </a:t>
            </a:r>
            <a:r>
              <a:rPr lang="de-DE" dirty="0" err="1" smtClean="0"/>
              <a:t>crystal</a:t>
            </a:r>
            <a:r>
              <a:rPr lang="de-DE" dirty="0" smtClean="0"/>
              <a:t>,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, </a:t>
            </a:r>
            <a:r>
              <a:rPr lang="de-DE" dirty="0" err="1" smtClean="0"/>
              <a:t>summary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2/18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err="1" smtClean="0"/>
              <a:t>Electro-Optic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1401158"/>
          </a:xfrm>
        </p:spPr>
        <p:txBody>
          <a:bodyPr/>
          <a:lstStyle/>
          <a:p>
            <a:r>
              <a:rPr lang="de-DE" dirty="0" err="1" smtClean="0"/>
              <a:t>Electric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relativistic</a:t>
            </a:r>
            <a:r>
              <a:rPr lang="de-DE" dirty="0" smtClean="0"/>
              <a:t> </a:t>
            </a:r>
            <a:r>
              <a:rPr lang="de-DE" dirty="0" err="1" smtClean="0"/>
              <a:t>electron</a:t>
            </a:r>
            <a:r>
              <a:rPr lang="de-DE" dirty="0" smtClean="0"/>
              <a:t> </a:t>
            </a:r>
            <a:r>
              <a:rPr lang="de-DE" dirty="0" err="1" smtClean="0"/>
              <a:t>bunch</a:t>
            </a:r>
            <a:r>
              <a:rPr lang="de-DE" dirty="0" smtClean="0"/>
              <a:t>: </a:t>
            </a:r>
            <a:r>
              <a:rPr lang="de-DE" dirty="0" err="1" smtClean="0"/>
              <a:t>THz</a:t>
            </a:r>
            <a:r>
              <a:rPr lang="de-DE" dirty="0" smtClean="0"/>
              <a:t>-pulse in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frame</a:t>
            </a:r>
            <a:endParaRPr lang="de-DE" dirty="0" smtClean="0"/>
          </a:p>
          <a:p>
            <a:r>
              <a:rPr lang="de-DE" dirty="0" err="1" smtClean="0"/>
              <a:t>THz</a:t>
            </a:r>
            <a:r>
              <a:rPr lang="de-DE" dirty="0" smtClean="0"/>
              <a:t> pulse </a:t>
            </a:r>
            <a:r>
              <a:rPr lang="de-DE" dirty="0" err="1" smtClean="0"/>
              <a:t>changes</a:t>
            </a:r>
            <a:r>
              <a:rPr lang="de-DE" dirty="0" smtClean="0"/>
              <a:t> </a:t>
            </a:r>
            <a:r>
              <a:rPr lang="de-DE" dirty="0" err="1" smtClean="0"/>
              <a:t>refractive</a:t>
            </a:r>
            <a:r>
              <a:rPr lang="de-DE" dirty="0" smtClean="0"/>
              <a:t> </a:t>
            </a:r>
            <a:r>
              <a:rPr lang="de-DE" dirty="0" err="1" smtClean="0"/>
              <a:t>index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EO </a:t>
            </a:r>
            <a:r>
              <a:rPr lang="de-DE" dirty="0" err="1" smtClean="0"/>
              <a:t>crystal</a:t>
            </a:r>
            <a:r>
              <a:rPr lang="de-DE" dirty="0" smtClean="0"/>
              <a:t>	</a:t>
            </a:r>
          </a:p>
          <a:p>
            <a:r>
              <a:rPr lang="de-DE" dirty="0" smtClean="0"/>
              <a:t>Polarisation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copropagating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pulse </a:t>
            </a:r>
            <a:r>
              <a:rPr lang="de-DE" dirty="0" err="1" smtClean="0"/>
              <a:t>accordingly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For </a:t>
            </a:r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/>
              <a:t>c</a:t>
            </a:r>
            <a:r>
              <a:rPr lang="de-DE" dirty="0" err="1" smtClean="0"/>
              <a:t>rossed</a:t>
            </a:r>
            <a:r>
              <a:rPr lang="de-DE" dirty="0" smtClean="0"/>
              <a:t> polariser </a:t>
            </a:r>
            <a:r>
              <a:rPr lang="de-DE" dirty="0" err="1" smtClean="0"/>
              <a:t>setting</a:t>
            </a:r>
            <a:r>
              <a:rPr lang="de-DE" dirty="0" smtClean="0"/>
              <a:t> (CP) </a:t>
            </a:r>
            <a:r>
              <a:rPr lang="de-DE" dirty="0" err="1" smtClean="0"/>
              <a:t>pictured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 smtClean="0"/>
          </a:p>
          <a:p>
            <a:r>
              <a:rPr lang="de-DE" dirty="0" err="1"/>
              <a:t>Analyser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</a:t>
            </a:r>
            <a:r>
              <a:rPr lang="de-DE" dirty="0" err="1"/>
              <a:t>polarisation</a:t>
            </a:r>
            <a:r>
              <a:rPr lang="de-DE" dirty="0"/>
              <a:t> </a:t>
            </a:r>
            <a:r>
              <a:rPr lang="de-DE" dirty="0" err="1"/>
              <a:t>modulation</a:t>
            </a:r>
            <a:r>
              <a:rPr lang="de-DE" dirty="0"/>
              <a:t> in </a:t>
            </a:r>
            <a:r>
              <a:rPr lang="de-DE" dirty="0" err="1"/>
              <a:t>amplitude</a:t>
            </a:r>
            <a:r>
              <a:rPr lang="de-DE" dirty="0"/>
              <a:t> </a:t>
            </a:r>
            <a:r>
              <a:rPr lang="de-DE" dirty="0" err="1"/>
              <a:t>modulation</a:t>
            </a:r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91" y="2378213"/>
            <a:ext cx="4822854" cy="219686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3/18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3279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smtClean="0"/>
              <a:t>Measurement </a:t>
            </a:r>
            <a:r>
              <a:rPr lang="de-DE" dirty="0"/>
              <a:t>S</a:t>
            </a:r>
            <a:r>
              <a:rPr lang="de-DE" dirty="0" smtClean="0"/>
              <a:t>etups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0668" y="905071"/>
            <a:ext cx="5122904" cy="5144892"/>
          </a:xfrm>
        </p:spPr>
        <p:txBody>
          <a:bodyPr/>
          <a:lstStyle/>
          <a:p>
            <a:r>
              <a:rPr lang="de-DE" dirty="0" smtClean="0"/>
              <a:t>EOS – </a:t>
            </a:r>
            <a:r>
              <a:rPr lang="de-DE" dirty="0" err="1" smtClean="0"/>
              <a:t>electro-optic</a:t>
            </a:r>
            <a:r>
              <a:rPr lang="de-DE" dirty="0" smtClean="0"/>
              <a:t> </a:t>
            </a:r>
            <a:r>
              <a:rPr lang="de-DE" dirty="0" err="1" smtClean="0"/>
              <a:t>sampling</a:t>
            </a:r>
            <a:r>
              <a:rPr lang="de-DE" dirty="0" smtClean="0"/>
              <a:t>	</a:t>
            </a:r>
          </a:p>
          <a:p>
            <a:pPr lvl="1"/>
            <a:r>
              <a:rPr lang="de-DE" dirty="0" smtClean="0"/>
              <a:t>Least </a:t>
            </a:r>
            <a:r>
              <a:rPr lang="de-DE" dirty="0" err="1" smtClean="0"/>
              <a:t>complex</a:t>
            </a:r>
            <a:endParaRPr lang="de-DE" dirty="0" smtClean="0"/>
          </a:p>
          <a:p>
            <a:pPr lvl="1"/>
            <a:r>
              <a:rPr lang="de-DE" dirty="0" err="1" smtClean="0"/>
              <a:t>multishot</a:t>
            </a:r>
            <a:r>
              <a:rPr lang="de-DE" dirty="0" smtClean="0"/>
              <a:t> </a:t>
            </a:r>
            <a:r>
              <a:rPr lang="de-DE" dirty="0" err="1" smtClean="0"/>
              <a:t>technique</a:t>
            </a:r>
            <a:endParaRPr lang="de-DE" dirty="0"/>
          </a:p>
          <a:p>
            <a:pPr lvl="1"/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laser</a:t>
            </a:r>
            <a:r>
              <a:rPr lang="de-DE" dirty="0" smtClean="0"/>
              <a:t> power </a:t>
            </a:r>
            <a:r>
              <a:rPr lang="de-DE" dirty="0" err="1" smtClean="0"/>
              <a:t>necessary</a:t>
            </a:r>
            <a:endParaRPr lang="de-DE" dirty="0"/>
          </a:p>
          <a:p>
            <a:pPr lvl="1"/>
            <a:endParaRPr lang="de-DE" dirty="0" smtClean="0"/>
          </a:p>
          <a:p>
            <a:r>
              <a:rPr lang="de-DE" dirty="0" smtClean="0"/>
              <a:t>EOTD – </a:t>
            </a:r>
            <a:r>
              <a:rPr lang="de-DE" dirty="0" err="1" smtClean="0"/>
              <a:t>electro-optic</a:t>
            </a:r>
            <a:r>
              <a:rPr lang="de-DE" dirty="0" smtClean="0"/>
              <a:t> temporal </a:t>
            </a:r>
            <a:r>
              <a:rPr lang="de-DE" dirty="0" err="1" smtClean="0"/>
              <a:t>decoding</a:t>
            </a:r>
            <a:endParaRPr lang="de-DE" dirty="0"/>
          </a:p>
          <a:p>
            <a:pPr lvl="1"/>
            <a:r>
              <a:rPr lang="de-DE" dirty="0" smtClean="0"/>
              <a:t>Most </a:t>
            </a:r>
            <a:r>
              <a:rPr lang="de-DE" dirty="0" err="1" smtClean="0"/>
              <a:t>complex</a:t>
            </a:r>
            <a:endParaRPr lang="de-DE" dirty="0"/>
          </a:p>
          <a:p>
            <a:pPr lvl="1"/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shot</a:t>
            </a:r>
            <a:endParaRPr lang="de-DE" dirty="0"/>
          </a:p>
          <a:p>
            <a:pPr lvl="1"/>
            <a:r>
              <a:rPr lang="de-DE" dirty="0" err="1" smtClean="0"/>
              <a:t>requires</a:t>
            </a:r>
            <a:r>
              <a:rPr lang="de-DE" dirty="0" smtClean="0"/>
              <a:t> ~100 µJ </a:t>
            </a:r>
            <a:r>
              <a:rPr lang="de-DE" dirty="0" err="1" smtClean="0"/>
              <a:t>laser</a:t>
            </a:r>
            <a:r>
              <a:rPr lang="de-DE" dirty="0" smtClean="0"/>
              <a:t> </a:t>
            </a:r>
            <a:r>
              <a:rPr lang="de-DE" dirty="0" err="1" smtClean="0"/>
              <a:t>pulses</a:t>
            </a:r>
            <a:endParaRPr lang="de-DE" dirty="0" smtClean="0"/>
          </a:p>
          <a:p>
            <a:pPr lvl="1"/>
            <a:endParaRPr lang="de-DE" dirty="0"/>
          </a:p>
          <a:p>
            <a:r>
              <a:rPr lang="de-DE" dirty="0" smtClean="0"/>
              <a:t>Other – </a:t>
            </a:r>
            <a:r>
              <a:rPr lang="de-DE" dirty="0" err="1" smtClean="0"/>
              <a:t>EOSpD</a:t>
            </a:r>
            <a:r>
              <a:rPr lang="de-DE" dirty="0" smtClean="0"/>
              <a:t>, 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mixing</a:t>
            </a:r>
            <a:r>
              <a:rPr lang="de-DE" dirty="0" smtClean="0"/>
              <a:t>, etc.</a:t>
            </a:r>
          </a:p>
          <a:p>
            <a:r>
              <a:rPr lang="de-DE" dirty="0" smtClean="0"/>
              <a:t>General temporal </a:t>
            </a:r>
            <a:r>
              <a:rPr lang="de-DE" dirty="0" err="1" smtClean="0"/>
              <a:t>resolution</a:t>
            </a:r>
            <a:r>
              <a:rPr lang="de-DE" dirty="0" smtClean="0"/>
              <a:t> </a:t>
            </a:r>
            <a:r>
              <a:rPr lang="de-DE" dirty="0" err="1" smtClean="0"/>
              <a:t>limitations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EO </a:t>
            </a:r>
            <a:r>
              <a:rPr lang="de-DE" dirty="0" err="1" smtClean="0"/>
              <a:t>crystal</a:t>
            </a:r>
            <a:r>
              <a:rPr lang="de-DE" dirty="0" smtClean="0"/>
              <a:t> </a:t>
            </a:r>
            <a:r>
              <a:rPr lang="de-DE" dirty="0" err="1" smtClean="0"/>
              <a:t>resonances</a:t>
            </a:r>
            <a:endParaRPr lang="de-DE" dirty="0" smtClean="0"/>
          </a:p>
          <a:p>
            <a:pPr lvl="1"/>
            <a:r>
              <a:rPr lang="de-DE" dirty="0" smtClean="0"/>
              <a:t>Laser pulse </a:t>
            </a:r>
            <a:r>
              <a:rPr lang="de-DE" dirty="0" err="1" smtClean="0"/>
              <a:t>length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  <a:p>
            <a:pPr marL="444500" lvl="1" indent="0">
              <a:buNone/>
            </a:pPr>
            <a:endParaRPr lang="de-DE" dirty="0"/>
          </a:p>
          <a:p>
            <a:pPr marL="444500" lvl="1" indent="0">
              <a:buNone/>
            </a:pP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18" y="3098013"/>
            <a:ext cx="3709424" cy="154838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11" y="977900"/>
            <a:ext cx="3852680" cy="144018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4459288" y="6327972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4/18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9472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smtClean="0"/>
              <a:t>EOSD – </a:t>
            </a:r>
            <a:r>
              <a:rPr lang="de-DE" dirty="0" err="1" smtClean="0"/>
              <a:t>Electro-Optic</a:t>
            </a:r>
            <a:r>
              <a:rPr lang="de-DE" dirty="0" smtClean="0"/>
              <a:t> </a:t>
            </a:r>
            <a:r>
              <a:rPr lang="de-DE" dirty="0" err="1"/>
              <a:t>S</a:t>
            </a:r>
            <a:r>
              <a:rPr lang="de-DE" dirty="0" err="1" smtClean="0"/>
              <a:t>pectral</a:t>
            </a:r>
            <a:r>
              <a:rPr lang="de-DE" dirty="0" smtClean="0"/>
              <a:t> </a:t>
            </a:r>
            <a:r>
              <a:rPr lang="de-DE" dirty="0"/>
              <a:t>D</a:t>
            </a:r>
            <a:r>
              <a:rPr lang="de-DE" dirty="0" smtClean="0"/>
              <a:t>ecoding 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Short </a:t>
                </a:r>
                <a:r>
                  <a:rPr lang="de-DE" dirty="0" err="1" smtClean="0"/>
                  <a:t>laser</a:t>
                </a:r>
                <a:r>
                  <a:rPr lang="de-DE" dirty="0" smtClean="0"/>
                  <a:t> pulse </a:t>
                </a:r>
                <a:r>
                  <a:rPr lang="de-DE" dirty="0" err="1" smtClean="0"/>
                  <a:t>has</a:t>
                </a:r>
                <a:r>
                  <a:rPr lang="de-DE" dirty="0" smtClean="0"/>
                  <a:t> a </a:t>
                </a:r>
                <a:r>
                  <a:rPr lang="de-DE" dirty="0" err="1" smtClean="0"/>
                  <a:t>broad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bandwidth</a:t>
                </a:r>
                <a:r>
                  <a:rPr lang="de-DE" dirty="0" smtClean="0"/>
                  <a:t> (0.1 ps </a:t>
                </a:r>
                <a:r>
                  <a:rPr lang="de-DE" dirty="0" err="1" smtClean="0"/>
                  <a:t>at</a:t>
                </a:r>
                <a:r>
                  <a:rPr lang="de-DE" dirty="0" smtClean="0"/>
                  <a:t> 1030 </a:t>
                </a:r>
                <a:r>
                  <a:rPr lang="de-DE" dirty="0" err="1" smtClean="0"/>
                  <a:t>nm</a:t>
                </a:r>
                <a:r>
                  <a:rPr lang="de-DE" dirty="0" smtClean="0"/>
                  <a:t> =&gt; 10 </a:t>
                </a:r>
                <a:r>
                  <a:rPr lang="de-DE" dirty="0" err="1" smtClean="0"/>
                  <a:t>nm</a:t>
                </a:r>
                <a:r>
                  <a:rPr lang="de-DE" dirty="0" smtClean="0"/>
                  <a:t>)</a:t>
                </a:r>
              </a:p>
              <a:p>
                <a:r>
                  <a:rPr lang="de-DE" dirty="0" err="1" smtClean="0"/>
                  <a:t>Chirped</a:t>
                </a:r>
                <a:r>
                  <a:rPr lang="de-DE" dirty="0" smtClean="0"/>
                  <a:t> pulse: not </a:t>
                </a:r>
                <a:r>
                  <a:rPr lang="de-DE" dirty="0" err="1" smtClean="0"/>
                  <a:t>transform</a:t>
                </a:r>
                <a:r>
                  <a:rPr lang="de-DE" dirty="0" smtClean="0"/>
                  <a:t> limited, </a:t>
                </a:r>
                <a:r>
                  <a:rPr lang="de-DE" dirty="0" err="1" smtClean="0"/>
                  <a:t>frequency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components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sorted</a:t>
                </a:r>
                <a:endParaRPr lang="de-DE" dirty="0" smtClean="0"/>
              </a:p>
              <a:p>
                <a:r>
                  <a:rPr lang="de-DE" dirty="0" err="1" smtClean="0"/>
                  <a:t>Chirped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laser</a:t>
                </a:r>
                <a:r>
                  <a:rPr lang="de-DE" dirty="0" smtClean="0"/>
                  <a:t> pulse </a:t>
                </a:r>
                <a:r>
                  <a:rPr lang="de-DE" dirty="0" err="1" smtClean="0"/>
                  <a:t>copropagates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THz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field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crystal</a:t>
                </a:r>
                <a:endParaRPr lang="de-DE" dirty="0" smtClean="0"/>
              </a:p>
              <a:p>
                <a:r>
                  <a:rPr lang="de-DE" dirty="0" smtClean="0"/>
                  <a:t>Different </a:t>
                </a:r>
                <a:r>
                  <a:rPr lang="de-DE" dirty="0" err="1" smtClean="0"/>
                  <a:t>spectral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components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acquire</a:t>
                </a:r>
                <a:r>
                  <a:rPr lang="de-DE" dirty="0" smtClean="0"/>
                  <a:t> different </a:t>
                </a:r>
                <a:r>
                  <a:rPr lang="de-DE" dirty="0" err="1" smtClean="0"/>
                  <a:t>polarisation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modulation</a:t>
                </a:r>
                <a:r>
                  <a:rPr lang="de-DE" dirty="0" smtClean="0"/>
                  <a:t>	</a:t>
                </a:r>
              </a:p>
              <a:p>
                <a:r>
                  <a:rPr lang="de-DE" dirty="0" smtClean="0"/>
                  <a:t>Translation </a:t>
                </a:r>
                <a:r>
                  <a:rPr lang="de-DE" dirty="0" err="1" smtClean="0"/>
                  <a:t>into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amplitude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modulation</a:t>
                </a:r>
                <a:r>
                  <a:rPr lang="de-DE" dirty="0" smtClean="0"/>
                  <a:t>, </a:t>
                </a:r>
                <a:r>
                  <a:rPr lang="de-DE" dirty="0" err="1" smtClean="0"/>
                  <a:t>readout</a:t>
                </a:r>
                <a:r>
                  <a:rPr lang="de-DE" dirty="0" smtClean="0"/>
                  <a:t> via </a:t>
                </a:r>
                <a:r>
                  <a:rPr lang="de-DE" dirty="0" err="1" smtClean="0"/>
                  <a:t>spectrometer</a:t>
                </a:r>
                <a:endParaRPr lang="de-DE" dirty="0" smtClean="0"/>
              </a:p>
              <a:p>
                <a:endParaRPr lang="de-DE" dirty="0"/>
              </a:p>
              <a:p>
                <a:endParaRPr lang="de-DE" dirty="0" smtClean="0"/>
              </a:p>
              <a:p>
                <a:pPr marL="0" indent="0">
                  <a:buNone/>
                </a:pPr>
                <a:endParaRPr lang="de-DE" dirty="0" smtClean="0"/>
              </a:p>
              <a:p>
                <a:r>
                  <a:rPr lang="de-DE" dirty="0" smtClean="0"/>
                  <a:t>Medium </a:t>
                </a:r>
                <a:r>
                  <a:rPr lang="de-DE" dirty="0" err="1"/>
                  <a:t>complex</a:t>
                </a:r>
                <a:r>
                  <a:rPr lang="de-DE" dirty="0"/>
                  <a:t>, </a:t>
                </a:r>
                <a:r>
                  <a:rPr lang="de-DE" dirty="0" err="1"/>
                  <a:t>single</a:t>
                </a:r>
                <a:r>
                  <a:rPr lang="de-DE" dirty="0"/>
                  <a:t> </a:t>
                </a:r>
                <a:r>
                  <a:rPr lang="de-DE" dirty="0" err="1"/>
                  <a:t>shot</a:t>
                </a:r>
                <a:r>
                  <a:rPr lang="de-DE" dirty="0"/>
                  <a:t>, </a:t>
                </a:r>
                <a:r>
                  <a:rPr lang="de-DE" dirty="0" err="1"/>
                  <a:t>requires</a:t>
                </a:r>
                <a:r>
                  <a:rPr lang="de-DE" dirty="0"/>
                  <a:t> large </a:t>
                </a:r>
                <a:r>
                  <a:rPr lang="de-DE" dirty="0" err="1"/>
                  <a:t>bandwidth</a:t>
                </a:r>
                <a:r>
                  <a:rPr lang="de-DE" dirty="0"/>
                  <a:t> </a:t>
                </a:r>
                <a:r>
                  <a:rPr lang="de-DE" dirty="0" err="1"/>
                  <a:t>laser</a:t>
                </a:r>
                <a:r>
                  <a:rPr lang="de-DE" dirty="0"/>
                  <a:t> </a:t>
                </a:r>
                <a:r>
                  <a:rPr lang="de-DE" dirty="0" err="1" smtClean="0"/>
                  <a:t>pulses</a:t>
                </a:r>
                <a:r>
                  <a:rPr lang="de-DE" dirty="0" smtClean="0"/>
                  <a:t> </a:t>
                </a:r>
                <a:endParaRPr lang="de-DE" dirty="0"/>
              </a:p>
              <a:p>
                <a:r>
                  <a:rPr lang="de-DE" dirty="0" smtClean="0"/>
                  <a:t>Resolution limited </a:t>
                </a:r>
                <a:r>
                  <a:rPr lang="de-DE" dirty="0" err="1" smtClean="0"/>
                  <a:t>to</a:t>
                </a:r>
                <a:r>
                  <a:rPr lang="de-DE" dirty="0" smtClean="0"/>
                  <a:t> </a:t>
                </a:r>
                <a:r>
                  <a:rPr lang="el-GR" dirty="0"/>
                  <a:t>Δ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τ</m:t>
                    </m:r>
                    <m:r>
                      <a:rPr lang="el-GR" i="1">
                        <a:latin typeface="Cambria Math"/>
                      </a:rPr>
                      <m:t> </m:t>
                    </m:r>
                    <m:r>
                      <a:rPr lang="de-DE" b="0" i="0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b="0" i="0" smtClean="0">
                        <a:latin typeface="Cambria Math"/>
                      </a:rPr>
                      <m:t>2.6∗</m:t>
                    </m:r>
                    <m:rad>
                      <m:radPr>
                        <m:degHide m:val="on"/>
                        <m:ctrlPr>
                          <a:rPr lang="de-DE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</m:e>
                    </m:rad>
                  </m:oMath>
                </a14:m>
                <a:r>
                  <a:rPr lang="de-DE" dirty="0" smtClean="0"/>
                  <a:t> by </a:t>
                </a:r>
                <a:r>
                  <a:rPr lang="de-DE" dirty="0"/>
                  <a:t>frequency mixing</a:t>
                </a:r>
              </a:p>
              <a:p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r>
                  <a:rPr lang="de-DE" dirty="0" smtClean="0"/>
                  <a:t>	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001" t="-15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5/18</a:t>
            </a:r>
            <a:endParaRPr lang="de-DE" sz="1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40" y="3189835"/>
            <a:ext cx="4860046" cy="162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2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smtClean="0"/>
              <a:t>EO@BC2 </a:t>
            </a:r>
            <a:r>
              <a:rPr lang="de-DE" dirty="0"/>
              <a:t>S</a:t>
            </a:r>
            <a:r>
              <a:rPr lang="de-DE" dirty="0" smtClean="0"/>
              <a:t>etup - </a:t>
            </a:r>
            <a:r>
              <a:rPr lang="de-DE" dirty="0" err="1" smtClean="0"/>
              <a:t>Schematic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282575" y="977900"/>
            <a:ext cx="3362667" cy="4792663"/>
          </a:xfrm>
        </p:spPr>
        <p:txBody>
          <a:bodyPr/>
          <a:lstStyle/>
          <a:p>
            <a:r>
              <a:rPr lang="de-DE" dirty="0" smtClean="0"/>
              <a:t>All </a:t>
            </a:r>
            <a:r>
              <a:rPr lang="de-DE" dirty="0" err="1" smtClean="0"/>
              <a:t>components</a:t>
            </a:r>
            <a:r>
              <a:rPr lang="de-DE" dirty="0" smtClean="0"/>
              <a:t> in </a:t>
            </a:r>
            <a:r>
              <a:rPr lang="de-DE" dirty="0" err="1" smtClean="0"/>
              <a:t>tunnel</a:t>
            </a:r>
            <a:endParaRPr lang="de-DE" dirty="0" smtClean="0"/>
          </a:p>
          <a:p>
            <a:r>
              <a:rPr lang="de-DE" dirty="0" smtClean="0"/>
              <a:t>Lead </a:t>
            </a:r>
            <a:r>
              <a:rPr lang="de-DE" dirty="0" err="1" smtClean="0"/>
              <a:t>shielded</a:t>
            </a:r>
            <a:r>
              <a:rPr lang="de-DE" dirty="0" smtClean="0"/>
              <a:t> box for</a:t>
            </a:r>
          </a:p>
          <a:p>
            <a:pPr lvl="1"/>
            <a:r>
              <a:rPr lang="de-DE" dirty="0" smtClean="0"/>
              <a:t>Laser</a:t>
            </a:r>
          </a:p>
          <a:p>
            <a:pPr lvl="1"/>
            <a:r>
              <a:rPr lang="de-DE" dirty="0" smtClean="0"/>
              <a:t>Electronics</a:t>
            </a:r>
          </a:p>
          <a:p>
            <a:pPr lvl="1"/>
            <a:r>
              <a:rPr lang="de-DE" dirty="0" err="1" smtClean="0"/>
              <a:t>Readout</a:t>
            </a:r>
            <a:r>
              <a:rPr lang="de-DE" dirty="0" smtClean="0"/>
              <a:t> </a:t>
            </a:r>
            <a:r>
              <a:rPr lang="de-DE" dirty="0" err="1" smtClean="0"/>
              <a:t>camera</a:t>
            </a:r>
            <a:r>
              <a:rPr lang="de-DE" dirty="0" smtClean="0"/>
              <a:t> (10 Hz) </a:t>
            </a:r>
          </a:p>
          <a:p>
            <a:r>
              <a:rPr lang="de-DE" dirty="0" smtClean="0"/>
              <a:t>Remote </a:t>
            </a:r>
            <a:r>
              <a:rPr lang="de-DE" dirty="0" err="1" smtClean="0"/>
              <a:t>control</a:t>
            </a:r>
            <a:r>
              <a:rPr lang="de-DE" dirty="0" smtClean="0"/>
              <a:t> on</a:t>
            </a:r>
          </a:p>
          <a:p>
            <a:pPr lvl="1"/>
            <a:r>
              <a:rPr lang="de-DE" dirty="0" smtClean="0"/>
              <a:t>Crystal-</a:t>
            </a:r>
            <a:r>
              <a:rPr lang="de-DE" dirty="0" err="1" smtClean="0"/>
              <a:t>to</a:t>
            </a:r>
            <a:r>
              <a:rPr lang="de-DE" dirty="0" smtClean="0"/>
              <a:t>-beam-position</a:t>
            </a:r>
          </a:p>
          <a:p>
            <a:pPr lvl="1"/>
            <a:r>
              <a:rPr lang="de-DE" dirty="0" err="1" smtClean="0"/>
              <a:t>Analyser</a:t>
            </a:r>
            <a:r>
              <a:rPr lang="de-DE" dirty="0" smtClean="0"/>
              <a:t> </a:t>
            </a:r>
            <a:r>
              <a:rPr lang="de-DE" dirty="0" err="1" smtClean="0"/>
              <a:t>wave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</a:p>
          <a:p>
            <a:pPr lvl="1"/>
            <a:r>
              <a:rPr lang="de-DE" dirty="0"/>
              <a:t>L</a:t>
            </a:r>
            <a:r>
              <a:rPr lang="de-DE" dirty="0" smtClean="0"/>
              <a:t>aser </a:t>
            </a:r>
            <a:r>
              <a:rPr lang="de-DE" dirty="0" err="1" smtClean="0"/>
              <a:t>status</a:t>
            </a:r>
            <a:endParaRPr lang="de-DE" dirty="0" smtClean="0"/>
          </a:p>
          <a:p>
            <a:pPr lvl="1"/>
            <a:r>
              <a:rPr lang="de-DE" dirty="0"/>
              <a:t>L</a:t>
            </a:r>
            <a:r>
              <a:rPr lang="de-DE" dirty="0" smtClean="0"/>
              <a:t>aser </a:t>
            </a:r>
            <a:r>
              <a:rPr lang="de-DE" dirty="0" err="1" smtClean="0"/>
              <a:t>synchronisation</a:t>
            </a:r>
            <a:endParaRPr lang="de-DE" dirty="0" smtClean="0"/>
          </a:p>
          <a:p>
            <a:pPr lvl="1"/>
            <a:r>
              <a:rPr lang="de-DE" dirty="0" smtClean="0"/>
              <a:t>Laser-</a:t>
            </a:r>
            <a:r>
              <a:rPr lang="de-DE" dirty="0" err="1" smtClean="0"/>
              <a:t>to</a:t>
            </a:r>
            <a:r>
              <a:rPr lang="de-DE" dirty="0" smtClean="0"/>
              <a:t>-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endParaRPr lang="de-DE" dirty="0" smtClean="0"/>
          </a:p>
          <a:p>
            <a:pPr lvl="1"/>
            <a:endParaRPr lang="de-DE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312" y="1630424"/>
            <a:ext cx="4896000" cy="3696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6/18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7709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smtClean="0"/>
              <a:t>EO@BC2 </a:t>
            </a:r>
            <a:r>
              <a:rPr lang="de-DE" dirty="0"/>
              <a:t>S</a:t>
            </a:r>
            <a:r>
              <a:rPr lang="de-DE" dirty="0" smtClean="0"/>
              <a:t>etup – </a:t>
            </a:r>
            <a:r>
              <a:rPr lang="de-DE" dirty="0"/>
              <a:t>Y</a:t>
            </a:r>
            <a:r>
              <a:rPr lang="de-DE" dirty="0" smtClean="0"/>
              <a:t>tterbium </a:t>
            </a:r>
            <a:r>
              <a:rPr lang="de-DE" dirty="0" err="1" smtClean="0"/>
              <a:t>Doped</a:t>
            </a:r>
            <a:r>
              <a:rPr lang="de-DE" dirty="0" smtClean="0"/>
              <a:t> </a:t>
            </a:r>
            <a:r>
              <a:rPr lang="de-DE" dirty="0" err="1"/>
              <a:t>F</a:t>
            </a:r>
            <a:r>
              <a:rPr lang="de-DE" dirty="0" err="1" smtClean="0"/>
              <a:t>ibre</a:t>
            </a:r>
            <a:r>
              <a:rPr lang="de-DE" dirty="0" smtClean="0"/>
              <a:t> </a:t>
            </a:r>
            <a:r>
              <a:rPr lang="de-DE" dirty="0"/>
              <a:t>L</a:t>
            </a:r>
            <a:r>
              <a:rPr lang="de-DE" dirty="0" smtClean="0"/>
              <a:t>aser (YDFL)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nhaltsplatzhalt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7697187"/>
                  </p:ext>
                </p:extLst>
              </p:nvPr>
            </p:nvGraphicFramePr>
            <p:xfrm>
              <a:off x="4459288" y="977900"/>
              <a:ext cx="4497924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761"/>
                    <a:gridCol w="2164163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Specifications</a:t>
                          </a:r>
                          <a:r>
                            <a:rPr lang="de-DE" dirty="0" smtClean="0"/>
                            <a:t> </a:t>
                          </a:r>
                          <a:r>
                            <a:rPr lang="de-DE" dirty="0" err="1" smtClean="0"/>
                            <a:t>of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the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laser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system</a:t>
                          </a:r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Repetition rate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108.33</a:t>
                          </a:r>
                          <a14:m>
                            <m:oMath xmlns:m="http://schemas.openxmlformats.org/officeDocument/2006/math">
                              <m:r>
                                <a:rPr lang="de-DE" i="1" baseline="0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baseline="0" dirty="0" smtClean="0"/>
                            <a:t>0.2 MHz (1.3 GHz / 12)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Centre</a:t>
                          </a:r>
                          <a:r>
                            <a:rPr lang="de-DE" dirty="0" smtClean="0"/>
                            <a:t> </a:t>
                          </a:r>
                          <a:r>
                            <a:rPr lang="de-DE" dirty="0" err="1" smtClean="0"/>
                            <a:t>wavelength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1030 </a:t>
                          </a:r>
                          <a:r>
                            <a:rPr lang="de-DE" dirty="0" err="1" smtClean="0"/>
                            <a:t>nm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Bandwidth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55 </a:t>
                          </a:r>
                          <a:r>
                            <a:rPr lang="de-DE" dirty="0" err="1" smtClean="0"/>
                            <a:t>nm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Pulse </a:t>
                          </a:r>
                          <a:r>
                            <a:rPr lang="de-DE" dirty="0" err="1" smtClean="0"/>
                            <a:t>energy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1.5 </a:t>
                          </a:r>
                          <a:r>
                            <a:rPr lang="de-DE" dirty="0" err="1" smtClean="0"/>
                            <a:t>nJ</a:t>
                          </a:r>
                          <a:r>
                            <a:rPr lang="de-DE" dirty="0" smtClean="0"/>
                            <a:t> after </a:t>
                          </a:r>
                          <a:r>
                            <a:rPr lang="de-DE" dirty="0" err="1" smtClean="0"/>
                            <a:t>booster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Pulse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length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Comp.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to</a:t>
                          </a:r>
                          <a:r>
                            <a:rPr lang="de-DE" baseline="0" dirty="0" smtClean="0"/>
                            <a:t> &lt;100 </a:t>
                          </a:r>
                          <a:r>
                            <a:rPr lang="de-DE" baseline="0" dirty="0" err="1" smtClean="0"/>
                            <a:t>fs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Int. Timing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jitter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1k – 10M: &lt; 30 </a:t>
                          </a:r>
                          <a:r>
                            <a:rPr lang="de-DE" dirty="0" err="1" smtClean="0"/>
                            <a:t>fs</a:t>
                          </a:r>
                          <a:endParaRPr lang="de-D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nhaltsplatzhalt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7697187"/>
                  </p:ext>
                </p:extLst>
              </p:nvPr>
            </p:nvGraphicFramePr>
            <p:xfrm>
              <a:off x="4459288" y="977900"/>
              <a:ext cx="4497924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33761"/>
                    <a:gridCol w="2164163"/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Specifications</a:t>
                          </a:r>
                          <a:r>
                            <a:rPr lang="de-DE" dirty="0" smtClean="0"/>
                            <a:t> </a:t>
                          </a:r>
                          <a:r>
                            <a:rPr lang="de-DE" dirty="0" err="1" smtClean="0"/>
                            <a:t>of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the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laser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system</a:t>
                          </a:r>
                          <a:endParaRPr lang="de-DE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de-DE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Repetition rate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7887" t="-62857" r="-282" b="-30476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Centre</a:t>
                          </a:r>
                          <a:r>
                            <a:rPr lang="de-DE" dirty="0" smtClean="0"/>
                            <a:t> </a:t>
                          </a:r>
                          <a:r>
                            <a:rPr lang="de-DE" dirty="0" err="1" smtClean="0"/>
                            <a:t>wavelength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1030 </a:t>
                          </a:r>
                          <a:r>
                            <a:rPr lang="de-DE" dirty="0" err="1" smtClean="0"/>
                            <a:t>nm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 smtClean="0"/>
                            <a:t>Bandwidth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55 </a:t>
                          </a:r>
                          <a:r>
                            <a:rPr lang="de-DE" dirty="0" err="1" smtClean="0"/>
                            <a:t>nm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Pulse </a:t>
                          </a:r>
                          <a:r>
                            <a:rPr lang="de-DE" dirty="0" err="1" smtClean="0"/>
                            <a:t>energy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1.5 </a:t>
                          </a:r>
                          <a:r>
                            <a:rPr lang="de-DE" dirty="0" err="1" smtClean="0"/>
                            <a:t>nJ</a:t>
                          </a:r>
                          <a:r>
                            <a:rPr lang="de-DE" dirty="0" smtClean="0"/>
                            <a:t> after </a:t>
                          </a:r>
                          <a:r>
                            <a:rPr lang="de-DE" dirty="0" err="1" smtClean="0"/>
                            <a:t>booster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Pulse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length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Comp.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to</a:t>
                          </a:r>
                          <a:r>
                            <a:rPr lang="de-DE" baseline="0" dirty="0" smtClean="0"/>
                            <a:t> &lt;100 </a:t>
                          </a:r>
                          <a:r>
                            <a:rPr lang="de-DE" baseline="0" dirty="0" err="1" smtClean="0"/>
                            <a:t>fs</a:t>
                          </a:r>
                          <a:endParaRPr lang="de-DE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Int. Timing</a:t>
                          </a:r>
                          <a:r>
                            <a:rPr lang="de-DE" baseline="0" dirty="0" smtClean="0"/>
                            <a:t> </a:t>
                          </a:r>
                          <a:r>
                            <a:rPr lang="de-DE" baseline="0" dirty="0" err="1" smtClean="0"/>
                            <a:t>jitter</a:t>
                          </a:r>
                          <a:endParaRPr lang="de-DE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/>
                            <a:t>1k – 10M: &lt; 30 </a:t>
                          </a:r>
                          <a:r>
                            <a:rPr lang="de-DE" dirty="0" err="1" smtClean="0"/>
                            <a:t>fs</a:t>
                          </a:r>
                          <a:endParaRPr lang="de-DE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6"/>
              <p:cNvSpPr txBox="1">
                <a:spLocks/>
              </p:cNvSpPr>
              <p:nvPr/>
            </p:nvSpPr>
            <p:spPr bwMode="auto">
              <a:xfrm>
                <a:off x="282575" y="977900"/>
                <a:ext cx="4556462" cy="4792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65113" indent="-265113" algn="l" rtl="0" eaLnBrk="1" fontAlgn="base" hangingPunct="1">
                  <a:spcBef>
                    <a:spcPct val="0"/>
                  </a:spcBef>
                  <a:spcAft>
                    <a:spcPct val="50000"/>
                  </a:spcAft>
                  <a:buClr>
                    <a:srgbClr val="F28E00"/>
                  </a:buClr>
                  <a:buFont typeface="Arial Black" pitchFamily="34" charset="0"/>
                  <a:buChar char="&gt;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8650" indent="-184150" algn="l" rtl="0" eaLnBrk="1" fontAlgn="base" hangingPunct="1">
                  <a:spcBef>
                    <a:spcPct val="0"/>
                  </a:spcBef>
                  <a:spcAft>
                    <a:spcPct val="5000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2pPr>
                <a:lvl3pPr marL="1236663" indent="-228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Clr>
                    <a:srgbClr val="FF9900"/>
                  </a:buClr>
                  <a:buFont typeface="Arial Black" pitchFamily="34" charset="0"/>
                  <a:defRPr sz="1200">
                    <a:solidFill>
                      <a:schemeClr val="tx1"/>
                    </a:solidFill>
                    <a:latin typeface="+mn-lt"/>
                  </a:defRPr>
                </a:lvl3pPr>
                <a:lvl4pPr marL="1644650" indent="-228600" algn="l" rtl="0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de-DE" dirty="0" smtClean="0"/>
                  <a:t>Commercial </a:t>
                </a:r>
                <a:r>
                  <a:rPr lang="de-DE" dirty="0" err="1" smtClean="0"/>
                  <a:t>system</a:t>
                </a:r>
                <a:r>
                  <a:rPr lang="de-DE" dirty="0" smtClean="0"/>
                  <a:t> (Menlo)</a:t>
                </a:r>
              </a:p>
              <a:p>
                <a:r>
                  <a:rPr lang="de-DE" dirty="0" smtClean="0"/>
                  <a:t>Ytterbium-</a:t>
                </a:r>
                <a:r>
                  <a:rPr lang="de-DE" dirty="0" err="1" smtClean="0"/>
                  <a:t>doped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fibre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laser</a:t>
                </a:r>
                <a:endParaRPr lang="de-DE" dirty="0" smtClean="0"/>
              </a:p>
              <a:p>
                <a:r>
                  <a:rPr lang="de-DE" dirty="0" err="1" smtClean="0"/>
                  <a:t>Very</a:t>
                </a:r>
                <a:r>
                  <a:rPr lang="de-DE" dirty="0" smtClean="0"/>
                  <a:t> robust design</a:t>
                </a:r>
              </a:p>
              <a:p>
                <a:r>
                  <a:rPr lang="de-DE" dirty="0" err="1" smtClean="0"/>
                  <a:t>Virtually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no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maintainance</a:t>
                </a:r>
                <a:endParaRPr lang="de-DE" dirty="0" smtClean="0"/>
              </a:p>
              <a:p>
                <a:r>
                  <a:rPr lang="de-DE" dirty="0" smtClean="0"/>
                  <a:t> Pulse </a:t>
                </a:r>
                <a:r>
                  <a:rPr lang="de-DE" dirty="0" err="1"/>
                  <a:t>length</a:t>
                </a:r>
                <a:r>
                  <a:rPr lang="de-DE" dirty="0"/>
                  <a:t> </a:t>
                </a:r>
                <a:r>
                  <a:rPr lang="de-DE" dirty="0" err="1"/>
                  <a:t>chirped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de-DE" dirty="0" smtClean="0"/>
                  <a:t>7 ps</a:t>
                </a:r>
              </a:p>
            </p:txBody>
          </p:sp>
        </mc:Choice>
        <mc:Fallback xmlns="">
          <p:sp>
            <p:nvSpPr>
              <p:cNvPr id="5" name="Inhaltsplatzhalt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575" y="977900"/>
                <a:ext cx="4556462" cy="4792663"/>
              </a:xfrm>
              <a:prstGeom prst="rect">
                <a:avLst/>
              </a:prstGeom>
              <a:blipFill rotWithShape="1">
                <a:blip r:embed="rId4"/>
                <a:stretch>
                  <a:fillRect l="-1872" t="-15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37" y="3984174"/>
            <a:ext cx="2770263" cy="2094769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7/18</a:t>
            </a:r>
            <a:endParaRPr lang="de-DE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038" y="3665650"/>
            <a:ext cx="203835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0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smtClean="0"/>
              <a:t>EO@BC2 </a:t>
            </a:r>
            <a:r>
              <a:rPr lang="de-DE" dirty="0"/>
              <a:t>S</a:t>
            </a:r>
            <a:r>
              <a:rPr lang="de-DE" dirty="0" smtClean="0"/>
              <a:t>etup– YDFL Synchronisation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450" y="977211"/>
            <a:ext cx="4156075" cy="3263900"/>
          </a:xfrm>
        </p:spPr>
        <p:txBody>
          <a:bodyPr/>
          <a:lstStyle/>
          <a:p>
            <a:r>
              <a:rPr lang="de-DE" dirty="0" err="1"/>
              <a:t>Temperature</a:t>
            </a:r>
            <a:r>
              <a:rPr lang="de-DE" dirty="0"/>
              <a:t> </a:t>
            </a:r>
            <a:r>
              <a:rPr lang="de-DE" dirty="0" err="1"/>
              <a:t>stabilised</a:t>
            </a:r>
            <a:r>
              <a:rPr lang="de-DE" dirty="0"/>
              <a:t> </a:t>
            </a:r>
            <a:r>
              <a:rPr lang="de-DE" dirty="0" err="1"/>
              <a:t>laser</a:t>
            </a:r>
            <a:endParaRPr lang="de-DE" dirty="0"/>
          </a:p>
          <a:p>
            <a:r>
              <a:rPr lang="de-DE" dirty="0" err="1"/>
              <a:t>Cavity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adjustment</a:t>
            </a:r>
            <a:r>
              <a:rPr lang="de-DE" dirty="0"/>
              <a:t>	</a:t>
            </a:r>
          </a:p>
          <a:p>
            <a:pPr lvl="1"/>
            <a:r>
              <a:rPr lang="de-DE" dirty="0" err="1"/>
              <a:t>Rough</a:t>
            </a:r>
            <a:r>
              <a:rPr lang="de-DE" dirty="0"/>
              <a:t>: </a:t>
            </a:r>
            <a:r>
              <a:rPr lang="de-DE" dirty="0" smtClean="0"/>
              <a:t>Motor </a:t>
            </a:r>
            <a:r>
              <a:rPr lang="de-DE" dirty="0" err="1" smtClean="0"/>
              <a:t>actuator</a:t>
            </a:r>
            <a:endParaRPr lang="de-DE" dirty="0"/>
          </a:p>
          <a:p>
            <a:pPr lvl="1"/>
            <a:r>
              <a:rPr lang="de-DE" dirty="0"/>
              <a:t>Fine: Piezo </a:t>
            </a:r>
            <a:r>
              <a:rPr lang="de-DE" dirty="0" err="1"/>
              <a:t>fibre</a:t>
            </a:r>
            <a:r>
              <a:rPr lang="de-DE" dirty="0"/>
              <a:t> </a:t>
            </a:r>
            <a:r>
              <a:rPr lang="de-DE" dirty="0" err="1" smtClean="0"/>
              <a:t>stretcher</a:t>
            </a:r>
            <a:endParaRPr lang="de-DE" dirty="0"/>
          </a:p>
          <a:p>
            <a:r>
              <a:rPr lang="de-DE" dirty="0" smtClean="0"/>
              <a:t>VME </a:t>
            </a:r>
            <a:r>
              <a:rPr lang="de-DE" dirty="0" err="1" smtClean="0"/>
              <a:t>based</a:t>
            </a:r>
            <a:r>
              <a:rPr lang="de-DE" dirty="0" smtClean="0"/>
              <a:t> digital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endParaRPr lang="de-DE" dirty="0" smtClean="0"/>
          </a:p>
          <a:p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(</a:t>
            </a:r>
            <a:r>
              <a:rPr lang="de-DE" dirty="0" err="1" smtClean="0"/>
              <a:t>days</a:t>
            </a:r>
            <a:r>
              <a:rPr lang="de-DE" dirty="0" smtClean="0"/>
              <a:t>, </a:t>
            </a:r>
            <a:r>
              <a:rPr lang="de-DE" dirty="0" err="1" smtClean="0"/>
              <a:t>weeks</a:t>
            </a:r>
            <a:r>
              <a:rPr lang="de-DE" dirty="0" smtClean="0"/>
              <a:t>,…)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13" y="4241800"/>
            <a:ext cx="4500381" cy="1655067"/>
          </a:xfrm>
          <a:prstGeom prst="rect">
            <a:avLst/>
          </a:prstGeom>
        </p:spPr>
      </p:pic>
      <p:pic>
        <p:nvPicPr>
          <p:cNvPr id="6" name="Inhaltsplatzhalt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5056" y="1697404"/>
            <a:ext cx="4224378" cy="196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 bwMode="auto">
          <a:xfrm>
            <a:off x="4459288" y="6319880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8/18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633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5508"/>
            <a:ext cx="8520113" cy="542192"/>
          </a:xfrm>
        </p:spPr>
        <p:txBody>
          <a:bodyPr/>
          <a:lstStyle/>
          <a:p>
            <a:r>
              <a:rPr lang="de-DE" dirty="0" smtClean="0"/>
              <a:t>EO@BC2 </a:t>
            </a:r>
            <a:r>
              <a:rPr lang="de-DE" dirty="0"/>
              <a:t>S</a:t>
            </a:r>
            <a:r>
              <a:rPr lang="de-DE" dirty="0" smtClean="0"/>
              <a:t>etup – The </a:t>
            </a:r>
            <a:r>
              <a:rPr lang="de-DE" dirty="0" err="1" smtClean="0"/>
              <a:t>Electro-Optic</a:t>
            </a:r>
            <a:r>
              <a:rPr lang="de-DE" dirty="0" smtClean="0"/>
              <a:t> </a:t>
            </a:r>
            <a:r>
              <a:rPr lang="de-DE" dirty="0"/>
              <a:t>F</a:t>
            </a:r>
            <a:r>
              <a:rPr lang="de-DE" dirty="0" smtClean="0"/>
              <a:t>rontend</a:t>
            </a:r>
            <a:endParaRPr lang="de-DE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284026" y="976664"/>
            <a:ext cx="4175262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 err="1" smtClean="0"/>
              <a:t>Designed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PSI</a:t>
            </a:r>
          </a:p>
          <a:p>
            <a:r>
              <a:rPr lang="de-DE" dirty="0" err="1" smtClean="0"/>
              <a:t>Installed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2010 </a:t>
            </a:r>
            <a:r>
              <a:rPr lang="de-DE" dirty="0" err="1" smtClean="0"/>
              <a:t>shutdown</a:t>
            </a:r>
            <a:endParaRPr lang="de-DE" dirty="0" smtClean="0"/>
          </a:p>
          <a:p>
            <a:r>
              <a:rPr lang="de-DE" dirty="0" err="1" smtClean="0"/>
              <a:t>Equipped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all </a:t>
            </a:r>
            <a:r>
              <a:rPr lang="de-DE" dirty="0" err="1" smtClean="0"/>
              <a:t>necessary</a:t>
            </a:r>
            <a:r>
              <a:rPr lang="de-DE" dirty="0" smtClean="0"/>
              <a:t> </a:t>
            </a:r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endParaRPr lang="de-DE" dirty="0" smtClean="0"/>
          </a:p>
          <a:p>
            <a:r>
              <a:rPr lang="de-DE" dirty="0" err="1" smtClean="0"/>
              <a:t>Requires</a:t>
            </a:r>
            <a:r>
              <a:rPr lang="de-DE" dirty="0" smtClean="0"/>
              <a:t> 20 cm beam </a:t>
            </a:r>
            <a:r>
              <a:rPr lang="de-DE" dirty="0" err="1" smtClean="0"/>
              <a:t>pipe</a:t>
            </a:r>
            <a:endParaRPr lang="de-DE" dirty="0" smtClean="0"/>
          </a:p>
          <a:p>
            <a:r>
              <a:rPr lang="de-DE" dirty="0" err="1" smtClean="0"/>
              <a:t>Fibre</a:t>
            </a:r>
            <a:r>
              <a:rPr lang="de-DE" dirty="0" smtClean="0"/>
              <a:t> </a:t>
            </a:r>
            <a:r>
              <a:rPr lang="de-DE" dirty="0" err="1" smtClean="0"/>
              <a:t>coupled</a:t>
            </a:r>
            <a:r>
              <a:rPr lang="de-DE" dirty="0" smtClean="0"/>
              <a:t>, </a:t>
            </a:r>
            <a:r>
              <a:rPr lang="de-DE" dirty="0" err="1" smtClean="0"/>
              <a:t>motorised</a:t>
            </a:r>
            <a:endParaRPr lang="de-DE" dirty="0" smtClean="0"/>
          </a:p>
          <a:p>
            <a:r>
              <a:rPr lang="de-DE" dirty="0" smtClean="0"/>
              <a:t>Different </a:t>
            </a:r>
            <a:r>
              <a:rPr lang="de-DE" dirty="0" err="1" smtClean="0"/>
              <a:t>dive</a:t>
            </a:r>
            <a:r>
              <a:rPr lang="de-DE" dirty="0" smtClean="0"/>
              <a:t>-in </a:t>
            </a:r>
            <a:r>
              <a:rPr lang="de-DE" dirty="0" err="1" smtClean="0"/>
              <a:t>depths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adjusting</a:t>
            </a:r>
            <a:r>
              <a:rPr lang="de-DE" dirty="0" smtClean="0"/>
              <a:t> </a:t>
            </a:r>
            <a:r>
              <a:rPr lang="de-DE" dirty="0" err="1" smtClean="0"/>
              <a:t>optics</a:t>
            </a:r>
            <a:endParaRPr lang="de-DE" dirty="0" smtClean="0"/>
          </a:p>
          <a:p>
            <a:r>
              <a:rPr lang="de-DE" dirty="0" smtClean="0"/>
              <a:t>Wave </a:t>
            </a:r>
            <a:r>
              <a:rPr lang="de-DE" dirty="0" err="1" smtClean="0"/>
              <a:t>plates</a:t>
            </a:r>
            <a:r>
              <a:rPr lang="de-DE" dirty="0" smtClean="0"/>
              <a:t> </a:t>
            </a:r>
            <a:r>
              <a:rPr lang="de-DE" dirty="0" err="1" smtClean="0"/>
              <a:t>motorised</a:t>
            </a:r>
            <a:endParaRPr lang="de-DE" dirty="0" smtClean="0"/>
          </a:p>
          <a:p>
            <a:r>
              <a:rPr lang="de-DE" dirty="0" smtClean="0"/>
              <a:t>EO </a:t>
            </a:r>
            <a:r>
              <a:rPr lang="de-DE" dirty="0" err="1" smtClean="0"/>
              <a:t>crystal</a:t>
            </a:r>
            <a:r>
              <a:rPr lang="de-DE" dirty="0" smtClean="0"/>
              <a:t>: 0.5 mm </a:t>
            </a:r>
            <a:r>
              <a:rPr lang="de-DE" dirty="0" err="1" smtClean="0"/>
              <a:t>GaP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 bwMode="auto">
          <a:xfrm>
            <a:off x="4459288" y="6327972"/>
            <a:ext cx="3551827" cy="3398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997465" y="6335923"/>
            <a:ext cx="3803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Laurens Wissmann – EO@BC2 – Page 9/18</a:t>
            </a:r>
            <a:endParaRPr lang="de-DE" sz="1400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6" y="1042636"/>
            <a:ext cx="3594497" cy="4792663"/>
          </a:xfrm>
        </p:spPr>
      </p:pic>
    </p:spTree>
    <p:extLst>
      <p:ext uri="{BB962C8B-B14F-4D97-AF65-F5344CB8AC3E}">
        <p14:creationId xmlns:p14="http://schemas.microsoft.com/office/powerpoint/2010/main" val="326766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1463</Words>
  <Application>Microsoft Office PowerPoint</Application>
  <PresentationFormat>Bildschirmpräsentation (4:3)</PresentationFormat>
  <Paragraphs>275</Paragraphs>
  <Slides>18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PPT-Vorlage_en</vt:lpstr>
      <vt:lpstr>Benutzerdefiniertes Design</vt:lpstr>
      <vt:lpstr>EO@BC2 –  A robust bunch length monitor</vt:lpstr>
      <vt:lpstr>Outline</vt:lpstr>
      <vt:lpstr>Electro-Optic Effect</vt:lpstr>
      <vt:lpstr>Measurement Setups </vt:lpstr>
      <vt:lpstr>EOSD – Electro-Optic Spectral Decoding </vt:lpstr>
      <vt:lpstr>EO@BC2 Setup - Schematic</vt:lpstr>
      <vt:lpstr>EO@BC2 Setup – Ytterbium Doped Fibre Laser (YDFL)</vt:lpstr>
      <vt:lpstr>EO@BC2 Setup– YDFL Synchronisation</vt:lpstr>
      <vt:lpstr>EO@BC2 Setup – The Electro-Optic Frontend</vt:lpstr>
      <vt:lpstr>EO@BC2 Setup – Electronics, Trigger, and Readout Box</vt:lpstr>
      <vt:lpstr>Measurements – Establishing Overlap</vt:lpstr>
      <vt:lpstr>Measurements – Data Acquisition and Time Calibration</vt:lpstr>
      <vt:lpstr>Measurements – Long Time Scan, Low Charge Ability</vt:lpstr>
      <vt:lpstr>Measurements – Bunch Shapes: EO@BC2 vs. LOLA</vt:lpstr>
      <vt:lpstr>Measurements – Resolution Limit</vt:lpstr>
      <vt:lpstr>EO@BC2 – Upgrade (2011 Easter Shutdown) </vt:lpstr>
      <vt:lpstr>EO@BC2 – Current Status and Outlook</vt:lpstr>
      <vt:lpstr>The End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EO@BC2 –  A robust bunch length monitor</dc:title>
  <dc:creator>Wissmann, Laurens</dc:creator>
  <cp:lastModifiedBy>Wissmann, Laurens</cp:lastModifiedBy>
  <cp:revision>86</cp:revision>
  <dcterms:created xsi:type="dcterms:W3CDTF">2011-12-13T11:41:31Z</dcterms:created>
  <dcterms:modified xsi:type="dcterms:W3CDTF">2011-12-20T09:13:39Z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-364715116</vt:i4>
  </property>
  <property fmtid="{D5CDD505-2E9C-101B-9397-08002B2CF9AE}" pid="3" name="_NewReviewCycle">
    <vt:lpwstr/>
  </property>
  <property fmtid="{D5CDD505-2E9C-101B-9397-08002B2CF9AE}" pid="4" name="_EmailSubject">
    <vt:lpwstr>Jetzt aber</vt:lpwstr>
  </property>
  <property fmtid="{D5CDD505-2E9C-101B-9397-08002B2CF9AE}" pid="5" name="_AuthorEmail">
    <vt:lpwstr>laurens.wissmann@desy.de</vt:lpwstr>
  </property>
  <property fmtid="{D5CDD505-2E9C-101B-9397-08002B2CF9AE}" pid="6" name="_AuthorEmailDisplayName">
    <vt:lpwstr>Wissmann, Laurens</vt:lpwstr>
  </property>
</Properties>
</file>